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6" r:id="rId3"/>
    <p:sldId id="277" r:id="rId4"/>
    <p:sldId id="275" r:id="rId5"/>
    <p:sldId id="290" r:id="rId6"/>
    <p:sldId id="287" r:id="rId7"/>
    <p:sldId id="291" r:id="rId8"/>
    <p:sldId id="280" r:id="rId9"/>
    <p:sldId id="294" r:id="rId10"/>
    <p:sldId id="29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2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D20F-76B4-479F-B3BC-6BC8A884B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872F38-B4A3-436C-B1D3-473DFA9E0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1DB55-7AE6-421D-974C-ACE792C87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2DB8-9974-4E79-A159-AE7001B1452F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2DB4D-275E-40A5-A4D4-2A67CEAF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C1C9F-B9E8-497D-9D23-7AB1AD798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472D-C3E6-4786-8F44-2A7EA066A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05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F49EB-5FD9-49ED-A52E-CD459F27A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CF8D94-2BCB-4B6E-8FAD-4CBDA7776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D6D04-628E-4A99-B719-13B419E97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2DB8-9974-4E79-A159-AE7001B1452F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0DC90-D654-454D-9761-404890966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D9EFC-E102-43A5-93EB-869DD1E4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472D-C3E6-4786-8F44-2A7EA066A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6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3C15C9-D0AB-4977-A144-CEE2E2DE38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B75517-2BB6-4E54-AB32-DBC1CFA96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F26D0-87D9-4D0C-B6E7-8824FB294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2DB8-9974-4E79-A159-AE7001B1452F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406B1-AC4B-42EA-B5F1-8179EDA76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0EC45-8AF4-4910-98F5-5C9634E30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472D-C3E6-4786-8F44-2A7EA066A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55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84215" y="865188"/>
            <a:ext cx="5022000" cy="2390775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096000" y="3602038"/>
            <a:ext cx="5020491" cy="239077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8583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8181703" cy="3429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7273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732088" y="3429000"/>
            <a:ext cx="6727825" cy="3429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0418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338378" y="1341378"/>
            <a:ext cx="5907677" cy="3285199"/>
          </a:xfrm>
          <a:custGeom>
            <a:avLst/>
            <a:gdLst>
              <a:gd name="connsiteX0" fmla="*/ 0 w 5907677"/>
              <a:gd name="connsiteY0" fmla="*/ 0 h 3285199"/>
              <a:gd name="connsiteX1" fmla="*/ 5907677 w 5907677"/>
              <a:gd name="connsiteY1" fmla="*/ 0 h 3285199"/>
              <a:gd name="connsiteX2" fmla="*/ 5907677 w 5907677"/>
              <a:gd name="connsiteY2" fmla="*/ 3285199 h 3285199"/>
              <a:gd name="connsiteX3" fmla="*/ 0 w 5907677"/>
              <a:gd name="connsiteY3" fmla="*/ 3285199 h 328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7677" h="3285199">
                <a:moveTo>
                  <a:pt x="0" y="0"/>
                </a:moveTo>
                <a:lnTo>
                  <a:pt x="5907677" y="0"/>
                </a:lnTo>
                <a:lnTo>
                  <a:pt x="5907677" y="3285199"/>
                </a:lnTo>
                <a:lnTo>
                  <a:pt x="0" y="328519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790985" y="3278946"/>
            <a:ext cx="4256872" cy="2367203"/>
          </a:xfrm>
          <a:custGeom>
            <a:avLst/>
            <a:gdLst>
              <a:gd name="connsiteX0" fmla="*/ 0 w 4256872"/>
              <a:gd name="connsiteY0" fmla="*/ 0 h 2367203"/>
              <a:gd name="connsiteX1" fmla="*/ 4256872 w 4256872"/>
              <a:gd name="connsiteY1" fmla="*/ 0 h 2367203"/>
              <a:gd name="connsiteX2" fmla="*/ 4256872 w 4256872"/>
              <a:gd name="connsiteY2" fmla="*/ 2367203 h 2367203"/>
              <a:gd name="connsiteX3" fmla="*/ 0 w 4256872"/>
              <a:gd name="connsiteY3" fmla="*/ 2367203 h 236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6872" h="2367203">
                <a:moveTo>
                  <a:pt x="0" y="0"/>
                </a:moveTo>
                <a:lnTo>
                  <a:pt x="4256872" y="0"/>
                </a:lnTo>
                <a:lnTo>
                  <a:pt x="4256872" y="2367203"/>
                </a:lnTo>
                <a:lnTo>
                  <a:pt x="0" y="236720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15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574" y="878447"/>
            <a:ext cx="3200399" cy="5616613"/>
          </a:xfrm>
          <a:prstGeom prst="rect">
            <a:avLst/>
          </a:prstGeom>
          <a:effectLst>
            <a:outerShdw blurRad="508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7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2273544" y="1465553"/>
            <a:ext cx="2185518" cy="394976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0" dist="50800" dir="54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1739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865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FC030-4958-4CDF-9FDB-F0A941612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D8A94-45F1-46AE-A0AD-0FA1B1170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5ECF7-806C-4649-986D-50EC75064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2DB8-9974-4E79-A159-AE7001B1452F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5C058-09EE-4242-8778-2C1AFEA8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EAB6-451C-4FF4-882B-2D13FD695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472D-C3E6-4786-8F44-2A7EA066A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4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1AC29-C217-4A73-A8D4-78406EFAC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15761-5BCA-4087-9598-AB9171002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1424D-8F99-413A-B6A3-70059B449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2DB8-9974-4E79-A159-AE7001B1452F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8066D-2435-4610-ACA2-D66DE53ED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4121A-F87A-4028-B827-CA45DE24F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472D-C3E6-4786-8F44-2A7EA066A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0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58EF5-0BA1-4478-AC55-012E038B0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38A2F-B56A-4D67-BFE8-7D3B4388CA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F2B521-ED4D-4123-B2DF-E143A3990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FB2DF-DA28-4B4E-A0D5-48BA9E266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2DB8-9974-4E79-A159-AE7001B1452F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7D252-C465-4484-9455-1B6D7498F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10CDA-5BED-4DC8-8E1A-36605B19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472D-C3E6-4786-8F44-2A7EA066A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1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E85CE-F078-42FF-AE11-0E55C286B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673EE-8D3A-466C-82A1-76B7ED05C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AAF7E-F740-40FD-892E-C0C2F93AB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A22376-EED0-4660-B3A2-F6BBD53DC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294B88-D596-446C-9158-DDA1FE4861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42DA98-B4CE-471F-BC56-8C9F3328E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2DB8-9974-4E79-A159-AE7001B1452F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83BFF6-1B05-49E4-AA3B-A7E6C5C12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5EBEEF-E1AD-4EEF-87B7-868E18392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472D-C3E6-4786-8F44-2A7EA066A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2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85664-229B-46F5-937E-DF30CC77A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213628-84BD-427E-BF95-1220F8A29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2DB8-9974-4E79-A159-AE7001B1452F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3D77C-00D7-429C-8B47-812456229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6405E8-E7A3-4EA7-898E-4E249E70D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472D-C3E6-4786-8F44-2A7EA066A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5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36BF0C-E009-46EF-97FB-C2A533628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2DB8-9974-4E79-A159-AE7001B1452F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85E1CF-88E7-420C-BE3D-EB31D690E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56F96-6760-4B9E-8D7C-DACBD48AF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472D-C3E6-4786-8F44-2A7EA066A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76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97E57-CD4E-4CFA-8A57-F3ACCE66C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ACC52-1E4F-4702-8529-5842D419B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346BF-7E7C-43D2-9CA1-25E14ACE7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CE9E47-0863-493E-9818-5327147F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2DB8-9974-4E79-A159-AE7001B1452F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2D185-9066-44CA-BA67-947AEDD37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5B323-C869-4916-A04E-DBED76508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472D-C3E6-4786-8F44-2A7EA066A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8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AC11-AFE1-4F93-A656-7D5BF0278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A0FDB-6AA0-42DA-804F-F46D89BFD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EDA66-06E2-4A90-9C0B-339630327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360614-9C1C-42A4-888E-71B2EA1ED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2DB8-9974-4E79-A159-AE7001B1452F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530DC-4C8E-4E3E-BF1C-702191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69AA85-0238-41F7-A3BF-64267244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472D-C3E6-4786-8F44-2A7EA066A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88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2FA65-4594-40AA-9323-435809064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68F80-6FF7-4EF4-9BF0-0154D0CAA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C2BBA-1217-4064-B771-4DD33B6895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12DB8-9974-4E79-A159-AE7001B1452F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2BFDF-862E-436C-8B9F-85F3033B83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D09EF-8E3C-4113-AD60-39D5BB486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5472D-C3E6-4786-8F44-2A7EA066A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9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text, book, indoor, shelf&#10;&#10;Description automatically generated">
            <a:extLst>
              <a:ext uri="{FF2B5EF4-FFF2-40B4-BE49-F238E27FC236}">
                <a16:creationId xmlns:a16="http://schemas.microsoft.com/office/drawing/2014/main" id="{0EFD1BD3-E2D2-441A-811C-33620EDACF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6" b="12526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9" name="TextBox 8"/>
          <p:cNvSpPr txBox="1"/>
          <p:nvPr/>
        </p:nvSpPr>
        <p:spPr>
          <a:xfrm>
            <a:off x="530306" y="2391093"/>
            <a:ext cx="10723418" cy="3323987"/>
          </a:xfrm>
          <a:prstGeom prst="rect">
            <a:avLst/>
          </a:prstGeom>
          <a:solidFill>
            <a:schemeClr val="tx1">
              <a:alpha val="42000"/>
            </a:schemeClr>
          </a:solidFill>
          <a:effectLst>
            <a:outerShdw blurRad="127000" dist="50800" dir="5400000" algn="ctr" rotWithShape="0">
              <a:schemeClr val="tx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BEBEB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Магистерская программа </a:t>
            </a:r>
            <a:r>
              <a:rPr lang="ru-RU" sz="5400" dirty="0">
                <a:solidFill>
                  <a:srgbClr val="EBEBEB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/>
            </a:r>
            <a:br>
              <a:rPr lang="ru-RU" sz="5400" dirty="0">
                <a:solidFill>
                  <a:srgbClr val="EBEBEB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</a:br>
            <a:r>
              <a:rPr lang="ru-RU" sz="5400" dirty="0">
                <a:solidFill>
                  <a:srgbClr val="EBEBEB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«Юрист в сфере управления персоналом</a:t>
            </a:r>
            <a:r>
              <a:rPr lang="ru-RU" sz="5400" dirty="0" smtClean="0">
                <a:solidFill>
                  <a:srgbClr val="EBEBEB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»</a:t>
            </a:r>
          </a:p>
          <a:p>
            <a:pPr algn="ctr"/>
            <a:r>
              <a:rPr lang="ru-RU" sz="2000" dirty="0" smtClean="0">
                <a:solidFill>
                  <a:srgbClr val="EBEBEB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 </a:t>
            </a:r>
          </a:p>
          <a:p>
            <a:pPr lvl="0" algn="ctr" defTabSz="457200"/>
            <a:r>
              <a:rPr lang="ru-RU" dirty="0">
                <a:solidFill>
                  <a:schemeClr val="bg1">
                    <a:lumMod val="8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Направление 40.04.01 «Юриспруденция» </a:t>
            </a:r>
            <a:endParaRPr lang="ru-RU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lvl="0" algn="ctr" defTabSz="457200"/>
            <a:endParaRPr lang="ru-RU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lvl="0" algn="ctr" defTabSz="457200"/>
            <a:r>
              <a:rPr lang="ru-RU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Кафедра трудового права и права социального обеспечения</a:t>
            </a:r>
            <a:endParaRPr lang="id-ID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efin Sans" panose="00000500000000000000" pitchFamily="2" charset="0"/>
              <a:cs typeface="Mongolian Baiti" panose="03000500000000000000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410" y="157942"/>
            <a:ext cx="2075209" cy="207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8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4017F097-D255-4CB3-97F0-5EFD51DBFEF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5" b="7515"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3125085" y="2377132"/>
            <a:ext cx="5941830" cy="1754326"/>
          </a:xfrm>
          <a:prstGeom prst="rect">
            <a:avLst/>
          </a:prstGeom>
          <a:solidFill>
            <a:schemeClr val="tx1">
              <a:alpha val="42000"/>
            </a:schemeClr>
          </a:solidFill>
          <a:effectLst>
            <a:outerShdw blurRad="127000" dist="50800" dir="5400000" algn="ctr" rotWithShape="0">
              <a:schemeClr val="tx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Josefin Sans" panose="00000500000000000000" pitchFamily="2" charset="0"/>
                <a:cs typeface="Mongolian Baiti" panose="03000500000000000000" pitchFamily="66" charset="0"/>
              </a:rPr>
              <a:t>Будем рады видеть всех!</a:t>
            </a:r>
            <a:endParaRPr lang="id-ID" sz="5400" dirty="0">
              <a:solidFill>
                <a:schemeClr val="bg1"/>
              </a:solidFill>
              <a:latin typeface="Josefin Sans" panose="00000500000000000000" pitchFamily="2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03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74938" y="673853"/>
            <a:ext cx="8739769" cy="830997"/>
          </a:xfrm>
          <a:prstGeom prst="rect">
            <a:avLst/>
          </a:prstGeom>
          <a:noFill/>
          <a:effectLst>
            <a:outerShdw blurRad="127000" dist="50800" dir="5400000" algn="ctr" rotWithShape="0">
              <a:schemeClr val="tx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Руководитель программы </a:t>
            </a:r>
            <a:endParaRPr lang="id-ID" sz="4800" dirty="0">
              <a:solidFill>
                <a:schemeClr val="tx1">
                  <a:lumMod val="75000"/>
                  <a:lumOff val="25000"/>
                </a:schemeClr>
              </a:solidFill>
              <a:latin typeface="Josefin Sans" panose="00000500000000000000" pitchFamily="2" charset="0"/>
              <a:cs typeface="Mongolian Baiti" panose="03000500000000000000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495745-CBE8-4D6A-A9B4-6CD1737EBED1}"/>
              </a:ext>
            </a:extLst>
          </p:cNvPr>
          <p:cNvSpPr txBox="1"/>
          <p:nvPr/>
        </p:nvSpPr>
        <p:spPr>
          <a:xfrm flipH="1">
            <a:off x="5826033" y="2878840"/>
            <a:ext cx="6152606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ru-RU" sz="22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Заведующий кафедрой трудового права и права социального обеспечения,</a:t>
            </a:r>
          </a:p>
          <a:p>
            <a:pPr lvl="0" algn="ctr" defTabSz="457200"/>
            <a:r>
              <a:rPr lang="ru-RU" sz="22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кандидат </a:t>
            </a:r>
            <a:r>
              <a:rPr lang="ru-RU" sz="22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юридических наук, </a:t>
            </a:r>
            <a:r>
              <a:rPr lang="ru-RU" sz="22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доцент</a:t>
            </a:r>
            <a:r>
              <a:rPr lang="ru-RU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lang="ru-RU" sz="2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lvl="0" algn="ctr" defTabSz="457200"/>
            <a:r>
              <a:rPr lang="ru-RU" sz="2200" b="1" dirty="0" err="1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Черепанцева</a:t>
            </a:r>
            <a:r>
              <a:rPr lang="ru-RU" sz="22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22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Юлия Сергеевна</a:t>
            </a:r>
            <a:endParaRPr lang="ru-RU" sz="2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17" y="2011680"/>
            <a:ext cx="3971108" cy="458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2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933950"/>
            <a:ext cx="3886200" cy="19240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1632885" y="416712"/>
            <a:ext cx="3709988" cy="923330"/>
          </a:xfrm>
          <a:prstGeom prst="rect">
            <a:avLst/>
          </a:prstGeom>
          <a:noFill/>
          <a:effectLst>
            <a:outerShdw blurRad="127000" dist="50800" dir="5400000" algn="ctr" rotWithShape="0">
              <a:schemeClr val="tx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5400" b="1" dirty="0">
                <a:latin typeface="Batang" panose="02030600000101010101" pitchFamily="18" charset="-127"/>
                <a:ea typeface="Batang" panose="02030600000101010101" pitchFamily="18" charset="-127"/>
              </a:rPr>
              <a:t>О нас</a:t>
            </a:r>
            <a:endParaRPr lang="id-ID" sz="5400" dirty="0">
              <a:solidFill>
                <a:schemeClr val="tx1">
                  <a:lumMod val="75000"/>
                  <a:lumOff val="25000"/>
                </a:schemeClr>
              </a:solidFill>
              <a:latin typeface="Josefin Sans" panose="00000500000000000000" pitchFamily="2" charset="0"/>
              <a:cs typeface="Mongolian Baiti" panose="03000500000000000000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38E153-58A5-4BC9-87F0-EF18FDC2D16E}"/>
              </a:ext>
            </a:extLst>
          </p:cNvPr>
          <p:cNvSpPr txBox="1"/>
          <p:nvPr/>
        </p:nvSpPr>
        <p:spPr>
          <a:xfrm flipH="1">
            <a:off x="5577839" y="294415"/>
            <a:ext cx="6525069" cy="61555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 магистерской программе </a:t>
            </a: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Юрист в сфере управления персоналом»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pPr algn="ctr"/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выражена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компетентностная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модель подготовки магистров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которая становится универсальной моделью высшего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образования;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программа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построена на использовании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компаративистского метода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основанного на исследовании зарубежных правовых систем и правовых стандартов в сфере правового регулирования трудовых иных непосредственно связанных с ними отношений, что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способствует более глубокому всестороннему изучению российского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законодательства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Tx/>
              <a:buChar char="-"/>
            </a:pPr>
            <a:endParaRPr lang="ru-RU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особенностью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является наличие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преимущественно авторских курсов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преподавание которых осуществляется на основании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собственных разработок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ориентированных на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современные требования работодателей</a:t>
            </a: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 государственный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заказ;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теоретическая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подготовка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сопровождается приобретением навыков решения конкретных прикладных задач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возникающих в правоприменительной деятельности.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16" y="2177934"/>
            <a:ext cx="5070764" cy="338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1345474" y="4950822"/>
            <a:ext cx="8869679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B31166"/>
              </a:buClr>
              <a:buSzPct val="80000"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представляет </a:t>
            </a:r>
            <a:r>
              <a:rPr lang="ru-RU" sz="3000" b="1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собой экономически эффективную </a:t>
            </a: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 </a:t>
            </a:r>
            <a:r>
              <a:rPr lang="ru-RU" sz="3000" b="1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социально значимую </a:t>
            </a: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задачу</a:t>
            </a:r>
            <a:endParaRPr lang="ru-RU" sz="3000" b="1" dirty="0">
              <a:solidFill>
                <a:schemeClr val="bg2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509" y="1724296"/>
            <a:ext cx="4648200" cy="30305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8421" y="133247"/>
            <a:ext cx="873351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000" dirty="0" smtClean="0">
              <a:solidFill>
                <a:srgbClr val="E7E6E6">
                  <a:lumMod val="25000"/>
                </a:srgb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3000" dirty="0" smtClean="0">
                <a:solidFill>
                  <a:srgbClr val="E7E6E6">
                    <a:lumMod val="2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Открытие </a:t>
            </a:r>
            <a:r>
              <a:rPr lang="ru-RU" sz="3000" dirty="0">
                <a:solidFill>
                  <a:srgbClr val="E7E6E6">
                    <a:lumMod val="2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Оренбургском институте (филиале) Университета </a:t>
            </a:r>
            <a:r>
              <a:rPr lang="ru-RU" sz="3000" dirty="0" smtClean="0">
                <a:solidFill>
                  <a:srgbClr val="E7E6E6">
                    <a:lumMod val="2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имени </a:t>
            </a:r>
            <a:r>
              <a:rPr lang="ru-RU" sz="3000" dirty="0" err="1" smtClean="0">
                <a:solidFill>
                  <a:srgbClr val="E7E6E6">
                    <a:lumMod val="2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O.E.Кутафина</a:t>
            </a:r>
            <a:r>
              <a:rPr lang="ru-RU" sz="3000" dirty="0" smtClean="0">
                <a:solidFill>
                  <a:srgbClr val="E7E6E6">
                    <a:lumMod val="2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(МГЮА) </a:t>
            </a:r>
            <a:r>
              <a:rPr lang="ru-RU" sz="3000" dirty="0">
                <a:solidFill>
                  <a:srgbClr val="E7E6E6">
                    <a:lumMod val="2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программы специалистов </a:t>
            </a:r>
            <a:endParaRPr lang="ru-RU" sz="3000" dirty="0" smtClean="0">
              <a:solidFill>
                <a:srgbClr val="E7E6E6">
                  <a:lumMod val="25000"/>
                </a:srgb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3000" dirty="0" smtClean="0">
                <a:solidFill>
                  <a:srgbClr val="E7E6E6">
                    <a:lumMod val="2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магистерского </a:t>
            </a:r>
            <a:r>
              <a:rPr lang="ru-RU" sz="3000" dirty="0">
                <a:solidFill>
                  <a:srgbClr val="E7E6E6">
                    <a:lumMod val="2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уровня, </a:t>
            </a:r>
            <a:r>
              <a:rPr lang="ru-RU" sz="3000" dirty="0" smtClean="0">
                <a:solidFill>
                  <a:srgbClr val="E7E6E6">
                    <a:lumMod val="2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способных</a:t>
            </a:r>
          </a:p>
          <a:p>
            <a:r>
              <a:rPr lang="ru-RU" sz="3000" dirty="0" smtClean="0">
                <a:solidFill>
                  <a:srgbClr val="E7E6E6">
                    <a:lumMod val="2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Осуществлять правовое </a:t>
            </a:r>
            <a:r>
              <a:rPr lang="ru-RU" sz="3000" dirty="0">
                <a:solidFill>
                  <a:srgbClr val="E7E6E6">
                    <a:lumMod val="2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обеспечение </a:t>
            </a:r>
            <a:r>
              <a:rPr lang="ru-RU" sz="3000" dirty="0" smtClean="0">
                <a:solidFill>
                  <a:srgbClr val="E7E6E6">
                    <a:lumMod val="2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управления персоналом </a:t>
            </a:r>
            <a:r>
              <a:rPr lang="ru-RU" sz="3000" dirty="0" err="1">
                <a:solidFill>
                  <a:srgbClr val="E7E6E6">
                    <a:lumMod val="2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ru-RU" sz="3000" dirty="0">
                <a:solidFill>
                  <a:srgbClr val="E7E6E6">
                    <a:lumMod val="2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000" dirty="0" smtClean="0">
                <a:solidFill>
                  <a:srgbClr val="E7E6E6">
                    <a:lumMod val="2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соблюдением</a:t>
            </a:r>
          </a:p>
          <a:p>
            <a:r>
              <a:rPr lang="ru-RU" sz="3000" dirty="0" smtClean="0">
                <a:solidFill>
                  <a:srgbClr val="E7E6E6">
                    <a:lumMod val="2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всех требований </a:t>
            </a:r>
            <a:r>
              <a:rPr lang="ru-RU" sz="3000" dirty="0">
                <a:solidFill>
                  <a:srgbClr val="E7E6E6">
                    <a:lumMod val="2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законодательства </a:t>
            </a:r>
            <a:endParaRPr lang="ru-RU" sz="3000" dirty="0" smtClean="0">
              <a:solidFill>
                <a:srgbClr val="E7E6E6">
                  <a:lumMod val="25000"/>
                </a:srgb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3000" u="sng" dirty="0" smtClean="0">
                <a:solidFill>
                  <a:srgbClr val="E7E6E6">
                    <a:lumMod val="2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 </a:t>
            </a:r>
            <a:r>
              <a:rPr lang="ru-RU" sz="3000" u="sng" dirty="0">
                <a:solidFill>
                  <a:srgbClr val="E7E6E6">
                    <a:lumMod val="2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максимальном учете интересов </a:t>
            </a:r>
            <a:endParaRPr lang="ru-RU" sz="3000" u="sng" dirty="0" smtClean="0">
              <a:solidFill>
                <a:srgbClr val="E7E6E6">
                  <a:lumMod val="25000"/>
                </a:srgb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3000" dirty="0" smtClean="0">
                <a:solidFill>
                  <a:srgbClr val="E7E6E6">
                    <a:lumMod val="2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сторон </a:t>
            </a:r>
            <a:r>
              <a:rPr lang="ru-RU" sz="3000" dirty="0">
                <a:solidFill>
                  <a:srgbClr val="E7E6E6">
                    <a:lumMod val="2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трудовых </a:t>
            </a:r>
            <a:r>
              <a:rPr lang="ru-RU" sz="3000" dirty="0" smtClean="0">
                <a:solidFill>
                  <a:srgbClr val="E7E6E6">
                    <a:lumMod val="2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отношений,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58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3771" y="0"/>
            <a:ext cx="4469183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3975" y="431074"/>
            <a:ext cx="5352242" cy="194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spcBef>
                <a:spcPts val="1000"/>
              </a:spcBef>
              <a:buClr>
                <a:srgbClr val="B31166"/>
              </a:buClr>
              <a:buSzPct val="80000"/>
            </a:pPr>
            <a:r>
              <a:rPr lang="ru-RU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Программа ориентирована на приобретение образования широкого профиля, которое позволяет претендовать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 </a:t>
            </a:r>
            <a:r>
              <a:rPr lang="ru-RU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занятие требующих высшего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юридического образования должностей: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1930" y="2384937"/>
            <a:ext cx="3959339" cy="4760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ru-RU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судей (в том числе специализирующихся на </a:t>
            </a:r>
            <a:r>
              <a:rPr lang="ru-RU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разрешении </a:t>
            </a:r>
            <a:r>
              <a:rPr lang="ru-RU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трудовых споров), </a:t>
            </a:r>
            <a:endParaRPr lang="ru-RU" dirty="0" smtClean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ru-RU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прокуроров</a:t>
            </a:r>
            <a:r>
              <a:rPr lang="ru-RU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ru-RU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адвокатов, 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ru-RU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нотариусов, 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ru-RU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государственных служащих, в том числе, в системе </a:t>
            </a:r>
            <a:r>
              <a:rPr lang="ru-RU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подинститутов</a:t>
            </a:r>
            <a:r>
              <a:rPr lang="ru-RU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обеспечивающих защиту социально-трудовых прав граждан, контроль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надзор за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соблюдением трудового </a:t>
            </a:r>
            <a:r>
              <a:rPr lang="ru-RU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законодательства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083" y="414867"/>
            <a:ext cx="5167085" cy="30141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917" y="3620743"/>
            <a:ext cx="4214284" cy="297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1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/>
          <p:nvPr/>
        </p:nvSpPr>
        <p:spPr>
          <a:xfrm>
            <a:off x="1238190" y="377701"/>
            <a:ext cx="6762832" cy="1499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spcBef>
                <a:spcPts val="1000"/>
              </a:spcBef>
              <a:buClr>
                <a:srgbClr val="B31166"/>
              </a:buClr>
              <a:buSzPct val="80000"/>
            </a:pPr>
            <a:endParaRPr lang="ru-RU" sz="16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3273" y="515200"/>
            <a:ext cx="7112667" cy="12003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B31166"/>
              </a:buClr>
              <a:buSzPct val="80000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Выпускник магистерской программы обладает научными и практико-ориентированными знаниями в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области: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8737" y="2588613"/>
            <a:ext cx="851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-</a:t>
            </a:r>
            <a:endParaRPr lang="en-US" sz="32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78035" y="3027735"/>
            <a:ext cx="851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-</a:t>
            </a:r>
            <a:endParaRPr lang="en-US" sz="32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86843" y="3690977"/>
            <a:ext cx="851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-</a:t>
            </a:r>
            <a:endParaRPr lang="en-US" sz="32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33657" y="2577975"/>
            <a:ext cx="31196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трудового права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Assistant" panose="00000500000000000000" pitchFamily="2" charset="-79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20594" y="3049342"/>
            <a:ext cx="3971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договорного </a:t>
            </a:r>
            <a:r>
              <a:rPr lang="ru-RU" sz="2000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 социально-партнерского </a:t>
            </a:r>
            <a:r>
              <a:rPr lang="ru-RU" sz="2000" dirty="0" smtClean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регулирования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Assistant" panose="00000500000000000000" pitchFamily="2" charset="-79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85909" y="3680725"/>
            <a:ext cx="30412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страхового права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Assistant" panose="00000500000000000000" pitchFamily="2" charset="-79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78440" y="4406400"/>
            <a:ext cx="320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-</a:t>
            </a:r>
            <a:endParaRPr lang="en-US" sz="32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72847" y="4301797"/>
            <a:ext cx="41191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особенностей </a:t>
            </a:r>
            <a:r>
              <a:rPr lang="ru-RU" sz="2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защиты прав и интересов работодателя нормами трудового законодательства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98971" y="5611480"/>
            <a:ext cx="40930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специфики </a:t>
            </a:r>
            <a:r>
              <a:rPr lang="ru-RU" sz="2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служебных отношений и локального нормотворчества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17628" y="5702921"/>
            <a:ext cx="320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solidFill>
                  <a:prstClr val="white"/>
                </a:solidFill>
                <a:latin typeface="Raleway" panose="020B0503030101060003" pitchFamily="34" charset="0"/>
              </a:rPr>
              <a:t>-</a:t>
            </a:r>
            <a:endParaRPr lang="en-US" sz="3200" b="1" dirty="0">
              <a:solidFill>
                <a:prstClr val="white"/>
              </a:solidFill>
              <a:latin typeface="Raleway" panose="020B0503030101060003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" t="6362" r="4623" b="14505"/>
          <a:stretch/>
        </p:blipFill>
        <p:spPr>
          <a:xfrm>
            <a:off x="858517" y="2351314"/>
            <a:ext cx="6482809" cy="3399886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355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F7AECB5-C819-4011-8C45-F581A2C8708D}"/>
              </a:ext>
            </a:extLst>
          </p:cNvPr>
          <p:cNvSpPr/>
          <p:nvPr/>
        </p:nvSpPr>
        <p:spPr>
          <a:xfrm>
            <a:off x="0" y="0"/>
            <a:ext cx="8876714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3C377A-B1C3-477B-9099-1CDC24B33839}"/>
              </a:ext>
            </a:extLst>
          </p:cNvPr>
          <p:cNvSpPr txBox="1"/>
          <p:nvPr/>
        </p:nvSpPr>
        <p:spPr>
          <a:xfrm>
            <a:off x="824467" y="406366"/>
            <a:ext cx="7396820" cy="1938992"/>
          </a:xfrm>
          <a:prstGeom prst="rect">
            <a:avLst/>
          </a:prstGeom>
          <a:noFill/>
          <a:effectLst>
            <a:outerShdw blurRad="127000" dist="50800" dir="5400000" algn="ctr" rotWithShape="0">
              <a:schemeClr val="tx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Josefin Sans" panose="00000500000000000000" pitchFamily="2" charset="0"/>
                <a:cs typeface="Mongolian Baiti" panose="03000500000000000000" pitchFamily="66" charset="0"/>
              </a:rPr>
              <a:t>Магистерская программа рассчитана на подготовку высококвалифицированных специалистов в области правового обеспечения управления персоналом, способных: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E8A23A-5635-4CEC-981F-AABD1953D43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9507" y="1609306"/>
            <a:ext cx="5248736" cy="48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8145" y="2246812"/>
            <a:ext cx="5454417" cy="3872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5953" y="2090057"/>
            <a:ext cx="495970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srgbClr val="0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- применять </a:t>
            </a:r>
            <a:r>
              <a:rPr lang="ru-RU" sz="14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полученные знания, умения и навыки и компетенции в правоприменительной деятельности</a:t>
            </a:r>
            <a:br>
              <a:rPr lang="ru-RU" sz="14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14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организаций, учреждений, предприятий, в том числе их юридических служб, управлений и служб персонала</a:t>
            </a:r>
            <a:r>
              <a:rPr lang="ru-RU" sz="1400" dirty="0" smtClean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;</a:t>
            </a:r>
          </a:p>
          <a:p>
            <a:endParaRPr lang="ru-RU" sz="1400" dirty="0">
              <a:solidFill>
                <a:srgbClr val="0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- эффективно </a:t>
            </a:r>
            <a:r>
              <a:rPr lang="ru-RU" sz="14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функционировать в юридических и кадровых службах органов государственной власти </a:t>
            </a:r>
            <a:r>
              <a:rPr lang="ru-RU" sz="1400" dirty="0" smtClean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Российской Федерации и субъектов Российской Федерации, </a:t>
            </a:r>
            <a:r>
              <a:rPr lang="ru-RU" sz="14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 также муниципальных </a:t>
            </a:r>
            <a:r>
              <a:rPr lang="ru-RU" sz="1400" dirty="0" smtClean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образований;</a:t>
            </a:r>
            <a:endParaRPr lang="ru-RU" sz="1400" dirty="0">
              <a:solidFill>
                <a:srgbClr val="0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ru-RU" sz="14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14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- </a:t>
            </a:r>
            <a:r>
              <a:rPr lang="ru-RU" sz="1400" dirty="0" smtClean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активно </a:t>
            </a:r>
            <a:r>
              <a:rPr lang="ru-RU" sz="1400" dirty="0" smtClean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взаимодействовать </a:t>
            </a:r>
            <a:r>
              <a:rPr lang="ru-RU" sz="14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 рамках системы социального партнерства, представляя интересы </a:t>
            </a:r>
            <a:r>
              <a:rPr lang="ru-RU" sz="1400" dirty="0" smtClean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работодателей </a:t>
            </a:r>
            <a:r>
              <a:rPr lang="ru-RU" sz="14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 их </a:t>
            </a:r>
            <a:r>
              <a:rPr lang="ru-RU" sz="1400" dirty="0" smtClean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объединений.</a:t>
            </a:r>
            <a:endParaRPr lang="en-US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" b="533"/>
          <a:stretch>
            <a:fillRect/>
          </a:stretch>
        </p:blipFill>
        <p:spPr>
          <a:xfrm>
            <a:off x="6638883" y="2245398"/>
            <a:ext cx="4256872" cy="23672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77129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571" y="53701"/>
            <a:ext cx="5152703" cy="707886"/>
          </a:xfrm>
          <a:prstGeom prst="rect">
            <a:avLst/>
          </a:prstGeom>
          <a:noFill/>
          <a:effectLst>
            <a:outerShdw blurRad="127000" dist="50800" dir="5400000" algn="ctr" rotWithShape="0">
              <a:schemeClr val="tx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efin Sans" panose="00000500000000000000" pitchFamily="2" charset="0"/>
                <a:cs typeface="Mongolian Baiti" panose="03000500000000000000" pitchFamily="66" charset="0"/>
              </a:rPr>
              <a:t>Наши преподаватели</a:t>
            </a:r>
            <a:endParaRPr lang="id-ID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efin Sans" panose="00000500000000000000" pitchFamily="2" charset="0"/>
              <a:cs typeface="Mongolian Baiti" panose="03000500000000000000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070" y="2623734"/>
            <a:ext cx="1292427" cy="12924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47" y="860529"/>
            <a:ext cx="3973424" cy="5297899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3175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838" y="445556"/>
            <a:ext cx="1112408" cy="13832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146" y="284380"/>
            <a:ext cx="1067149" cy="14082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460" y="2403565"/>
            <a:ext cx="1122414" cy="163285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26" y="4558937"/>
            <a:ext cx="1293223" cy="150222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805749" y="352698"/>
            <a:ext cx="17845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Черепанцева</a:t>
            </a: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Юлия Сергеевна </a:t>
            </a:r>
            <a:r>
              <a:rPr lang="ru-RU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– заведующий кафедрой, </a:t>
            </a:r>
            <a:r>
              <a:rPr lang="ru-RU" sz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к.ю.н</a:t>
            </a: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., </a:t>
            </a:r>
            <a:r>
              <a:rPr lang="ru-RU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доцент</a:t>
            </a:r>
            <a:endParaRPr lang="ru-RU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019210" y="378824"/>
            <a:ext cx="1998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Рузаева</a:t>
            </a: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Елена Михайловна </a:t>
            </a: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- к.п.н., </a:t>
            </a:r>
            <a:r>
              <a:rPr lang="ru-RU" sz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к.ю.н</a:t>
            </a: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., </a:t>
            </a:r>
            <a:r>
              <a:rPr lang="ru-RU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доцент</a:t>
            </a:r>
            <a:endParaRPr lang="ru-RU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186827" y="2505258"/>
            <a:ext cx="1681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Хабибуллина Анна Сергеевна </a:t>
            </a: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- </a:t>
            </a:r>
            <a:r>
              <a:rPr lang="ru-RU" sz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к.ю.н</a:t>
            </a: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 </a:t>
            </a:r>
            <a:r>
              <a:rPr lang="ru-RU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доцент</a:t>
            </a:r>
            <a:endParaRPr lang="ru-RU" sz="1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99638" y="4624251"/>
            <a:ext cx="2005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Яковенко Нина Александровна</a:t>
            </a: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ru-RU" sz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к.ю.н</a:t>
            </a: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., </a:t>
            </a:r>
            <a:r>
              <a:rPr lang="ru-RU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доцент</a:t>
            </a:r>
            <a:endParaRPr lang="ru-RU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97464" y="2715832"/>
            <a:ext cx="2009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Беребина Ольга Петровна </a:t>
            </a: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- </a:t>
            </a:r>
            <a:r>
              <a:rPr lang="ru-RU" sz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к.ю.н</a:t>
            </a: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., </a:t>
            </a:r>
            <a:r>
              <a:rPr lang="ru-RU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доцент</a:t>
            </a:r>
            <a:endParaRPr lang="ru-RU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75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42427" y="1077351"/>
            <a:ext cx="4987471" cy="1754326"/>
          </a:xfrm>
          <a:prstGeom prst="rect">
            <a:avLst/>
          </a:prstGeom>
          <a:noFill/>
          <a:effectLst>
            <a:outerShdw blurRad="127000" dist="50800" dir="5400000" algn="ctr" rotWithShape="0">
              <a:schemeClr val="tx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Josefin Sans" panose="00000500000000000000" pitchFamily="2" charset="0"/>
                <a:cs typeface="Mongolian Baiti" panose="03000500000000000000" pitchFamily="66" charset="0"/>
              </a:rPr>
              <a:t>Наши координаты</a:t>
            </a:r>
            <a:endParaRPr lang="id-ID" sz="5400" dirty="0">
              <a:solidFill>
                <a:schemeClr val="bg1"/>
              </a:solidFill>
              <a:latin typeface="Josefin Sans" panose="00000500000000000000" pitchFamily="2" charset="0"/>
              <a:cs typeface="Mongolian Baiti" panose="03000500000000000000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42427" y="285365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Oswald"/>
              </a:rPr>
              <a:t>Кабинет: </a:t>
            </a:r>
          </a:p>
          <a:p>
            <a:r>
              <a:rPr lang="ru-RU" dirty="0">
                <a:solidFill>
                  <a:srgbClr val="333333"/>
                </a:solidFill>
                <a:latin typeface="Oswald"/>
              </a:rPr>
              <a:t>904</a:t>
            </a:r>
          </a:p>
          <a:p>
            <a:r>
              <a:rPr lang="ru-RU" b="1" dirty="0">
                <a:solidFill>
                  <a:srgbClr val="333333"/>
                </a:solidFill>
                <a:latin typeface="Oswald"/>
              </a:rPr>
              <a:t>Номер телефона: </a:t>
            </a:r>
          </a:p>
          <a:p>
            <a:r>
              <a:rPr lang="ru-RU" dirty="0">
                <a:solidFill>
                  <a:srgbClr val="333333"/>
                </a:solidFill>
                <a:latin typeface="Oswald"/>
              </a:rPr>
              <a:t>8(3532) </a:t>
            </a:r>
            <a:r>
              <a:rPr lang="ru-RU" dirty="0" smtClean="0">
                <a:solidFill>
                  <a:srgbClr val="333333"/>
                </a:solidFill>
                <a:latin typeface="Oswald"/>
              </a:rPr>
              <a:t>31-25-43</a:t>
            </a:r>
          </a:p>
          <a:p>
            <a:r>
              <a:rPr lang="ru-RU" b="1" dirty="0" smtClean="0">
                <a:solidFill>
                  <a:srgbClr val="333333"/>
                </a:solidFill>
                <a:latin typeface="Oswald"/>
              </a:rPr>
              <a:t>Сайт </a:t>
            </a:r>
            <a:r>
              <a:rPr lang="en-US" b="1" dirty="0" smtClean="0">
                <a:solidFill>
                  <a:srgbClr val="333333"/>
                </a:solidFill>
                <a:latin typeface="Oswald"/>
              </a:rPr>
              <a:t>VK</a:t>
            </a:r>
            <a:r>
              <a:rPr lang="ru-RU" b="1" dirty="0" smtClean="0">
                <a:solidFill>
                  <a:srgbClr val="333333"/>
                </a:solidFill>
                <a:latin typeface="Oswald"/>
              </a:rPr>
              <a:t>: </a:t>
            </a:r>
          </a:p>
          <a:p>
            <a:r>
              <a:rPr lang="en-US" dirty="0" smtClean="0">
                <a:solidFill>
                  <a:srgbClr val="333333"/>
                </a:solidFill>
                <a:latin typeface="Oswald"/>
              </a:rPr>
              <a:t>https</a:t>
            </a:r>
            <a:r>
              <a:rPr lang="en-US" dirty="0">
                <a:solidFill>
                  <a:srgbClr val="333333"/>
                </a:solidFill>
                <a:latin typeface="Oswald"/>
              </a:rPr>
              <a:t>://</a:t>
            </a:r>
            <a:r>
              <a:rPr lang="en-US" dirty="0" smtClean="0">
                <a:solidFill>
                  <a:srgbClr val="333333"/>
                </a:solidFill>
                <a:latin typeface="Oswald"/>
              </a:rPr>
              <a:t>vk.com/oimsla904</a:t>
            </a:r>
            <a:endParaRPr lang="ru-RU" dirty="0" smtClean="0">
              <a:solidFill>
                <a:srgbClr val="333333"/>
              </a:solidFill>
              <a:latin typeface="Oswald"/>
            </a:endParaRPr>
          </a:p>
          <a:p>
            <a:r>
              <a:rPr lang="en-US" b="1" dirty="0" smtClean="0">
                <a:solidFill>
                  <a:srgbClr val="333333"/>
                </a:solidFill>
                <a:latin typeface="Oswald"/>
              </a:rPr>
              <a:t>E-mail</a:t>
            </a:r>
            <a:r>
              <a:rPr lang="ru-RU" b="1" dirty="0" smtClean="0">
                <a:solidFill>
                  <a:srgbClr val="333333"/>
                </a:solidFill>
                <a:latin typeface="Oswald"/>
              </a:rPr>
              <a:t>: </a:t>
            </a:r>
          </a:p>
          <a:p>
            <a:r>
              <a:rPr lang="en-US" dirty="0" smtClean="0">
                <a:solidFill>
                  <a:srgbClr val="333333"/>
                </a:solidFill>
                <a:latin typeface="Oswald"/>
              </a:rPr>
              <a:t>labortrud2020@mail</a:t>
            </a:r>
            <a:r>
              <a:rPr lang="ru-RU" dirty="0" smtClean="0">
                <a:solidFill>
                  <a:srgbClr val="333333"/>
                </a:solidFill>
                <a:latin typeface="Oswald"/>
              </a:rPr>
              <a:t>.</a:t>
            </a:r>
            <a:r>
              <a:rPr lang="en-US" dirty="0" err="1" smtClean="0">
                <a:solidFill>
                  <a:srgbClr val="333333"/>
                </a:solidFill>
                <a:latin typeface="Oswald"/>
              </a:rPr>
              <a:t>ru</a:t>
            </a:r>
            <a:endParaRPr lang="ru-RU" dirty="0" smtClean="0">
              <a:solidFill>
                <a:srgbClr val="333333"/>
              </a:solidFill>
              <a:latin typeface="Oswald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r="71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37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273</Words>
  <Application>Microsoft Office PowerPoint</Application>
  <PresentationFormat>Широкоэкранный</PresentationFormat>
  <Paragraphs>65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5" baseType="lpstr">
      <vt:lpstr>Batang</vt:lpstr>
      <vt:lpstr>Arial</vt:lpstr>
      <vt:lpstr>Assistant</vt:lpstr>
      <vt:lpstr>Book Antiqua</vt:lpstr>
      <vt:lpstr>Calibri</vt:lpstr>
      <vt:lpstr>Calibri Light</vt:lpstr>
      <vt:lpstr>Cambria Math</vt:lpstr>
      <vt:lpstr>Josefin Sans</vt:lpstr>
      <vt:lpstr>Mongolian Baiti</vt:lpstr>
      <vt:lpstr>Open Sans</vt:lpstr>
      <vt:lpstr>Oswald</vt:lpstr>
      <vt:lpstr>Raleway</vt:lpstr>
      <vt:lpstr>Roboto</vt:lpstr>
      <vt:lpstr>Wingdings 3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Waqas Ahmad</dc:creator>
  <cp:lastModifiedBy>Дарья Поповкина</cp:lastModifiedBy>
  <cp:revision>34</cp:revision>
  <dcterms:created xsi:type="dcterms:W3CDTF">2020-10-29T23:25:25Z</dcterms:created>
  <dcterms:modified xsi:type="dcterms:W3CDTF">2023-06-20T06:38:58Z</dcterms:modified>
</cp:coreProperties>
</file>