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1" r:id="rId1"/>
  </p:sldMasterIdLst>
  <p:notesMasterIdLst>
    <p:notesMasterId r:id="rId26"/>
  </p:notesMasterIdLst>
  <p:sldIdLst>
    <p:sldId id="327" r:id="rId2"/>
    <p:sldId id="332" r:id="rId3"/>
    <p:sldId id="334" r:id="rId4"/>
    <p:sldId id="333" r:id="rId5"/>
    <p:sldId id="335" r:id="rId6"/>
    <p:sldId id="329" r:id="rId7"/>
    <p:sldId id="330" r:id="rId8"/>
    <p:sldId id="297" r:id="rId9"/>
    <p:sldId id="348" r:id="rId10"/>
    <p:sldId id="349" r:id="rId11"/>
    <p:sldId id="347" r:id="rId12"/>
    <p:sldId id="300" r:id="rId13"/>
    <p:sldId id="326" r:id="rId14"/>
    <p:sldId id="336" r:id="rId15"/>
    <p:sldId id="339" r:id="rId16"/>
    <p:sldId id="337" r:id="rId17"/>
    <p:sldId id="338" r:id="rId18"/>
    <p:sldId id="343" r:id="rId19"/>
    <p:sldId id="344" r:id="rId20"/>
    <p:sldId id="346" r:id="rId21"/>
    <p:sldId id="345" r:id="rId22"/>
    <p:sldId id="340" r:id="rId23"/>
    <p:sldId id="341" r:id="rId24"/>
    <p:sldId id="34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6B62"/>
    <a:srgbClr val="EFD7CD"/>
    <a:srgbClr val="260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B13871-264E-44C1-8D2E-59D644520962}" type="doc">
      <dgm:prSet loTypeId="urn:microsoft.com/office/officeart/2005/8/layout/vList3#1" loCatId="list" qsTypeId="urn:microsoft.com/office/officeart/2005/8/quickstyle/simple4" qsCatId="simple" csTypeId="urn:microsoft.com/office/officeart/2005/8/colors/accent2_1" csCatId="accent2" phldr="1"/>
      <dgm:spPr/>
    </dgm:pt>
    <dgm:pt modelId="{A955FA05-8975-42F2-9198-B8E60195965A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лично в Университет</a:t>
          </a:r>
        </a:p>
      </dgm:t>
    </dgm:pt>
    <dgm:pt modelId="{0E9274A0-0E1D-4DC1-AE5D-291890361945}" type="parTrans" cxnId="{732DCE67-39C8-4DC8-B27B-55D37F765302}">
      <dgm:prSet/>
      <dgm:spPr/>
      <dgm:t>
        <a:bodyPr/>
        <a:lstStyle/>
        <a:p>
          <a:endParaRPr lang="ru-RU" sz="160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gm:t>
    </dgm:pt>
    <dgm:pt modelId="{84743D84-0F85-4B2C-9D87-875FE32BFC1F}" type="sibTrans" cxnId="{732DCE67-39C8-4DC8-B27B-55D37F765302}">
      <dgm:prSet/>
      <dgm:spPr/>
      <dgm:t>
        <a:bodyPr/>
        <a:lstStyle/>
        <a:p>
          <a:endParaRPr lang="ru-RU" sz="160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gm:t>
    </dgm:pt>
    <dgm:pt modelId="{C28DEBF3-AEC8-4470-9D7B-0418EB6FE9B3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в электронной форме путем заполнения регистрационной формы в Личном кабинете абитуриента</a:t>
          </a:r>
        </a:p>
      </dgm:t>
    </dgm:pt>
    <dgm:pt modelId="{4B4A9289-4B97-4FA1-9B03-63BFE47EC94B}" type="parTrans" cxnId="{A404344C-9202-438D-B673-7DA09236805C}">
      <dgm:prSet/>
      <dgm:spPr/>
      <dgm:t>
        <a:bodyPr/>
        <a:lstStyle/>
        <a:p>
          <a:endParaRPr lang="ru-RU" sz="160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gm:t>
    </dgm:pt>
    <dgm:pt modelId="{81052AB7-0E54-415F-8A59-C49CBF1004F3}" type="sibTrans" cxnId="{A404344C-9202-438D-B673-7DA09236805C}">
      <dgm:prSet/>
      <dgm:spPr/>
      <dgm:t>
        <a:bodyPr/>
        <a:lstStyle/>
        <a:p>
          <a:endParaRPr lang="ru-RU" sz="160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gm:t>
    </dgm:pt>
    <dgm:pt modelId="{85E27C5B-1A05-4A2D-B212-FD3F6754432B}">
      <dgm:prSet custT="1"/>
      <dgm:spPr/>
      <dgm:t>
        <a:bodyPr/>
        <a:lstStyle/>
        <a:p>
          <a:r>
            <a:rPr lang="ru-RU" sz="16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посредством </a:t>
          </a:r>
          <a:r>
            <a:rPr lang="ru-RU" sz="1600" b="1" dirty="0" err="1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суперсервиса</a:t>
          </a:r>
          <a:r>
            <a:rPr lang="ru-RU" sz="16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 «Поступление в вуз онлайн»</a:t>
          </a:r>
          <a:r>
            <a:rPr lang="en-US" sz="16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 </a:t>
          </a:r>
          <a:endParaRPr lang="ru-RU" sz="1600" b="1" dirty="0">
            <a:solidFill>
              <a:schemeClr val="accent3">
                <a:lumMod val="50000"/>
              </a:schemeClr>
            </a:solidFill>
            <a:latin typeface="Georgia" panose="02040502050405020303" pitchFamily="18" charset="0"/>
            <a:cs typeface="Times New Roman" panose="02020603050405020304" pitchFamily="18" charset="0"/>
          </a:endParaRPr>
        </a:p>
        <a:p>
          <a:r>
            <a:rPr lang="ru-RU" sz="16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(кроме магистратуры и СПО)</a:t>
          </a:r>
        </a:p>
      </dgm:t>
    </dgm:pt>
    <dgm:pt modelId="{A8E55B57-A059-4CCF-9C60-DB80FEA0BDD2}" type="parTrans" cxnId="{2BA059E1-5AB6-4339-8552-085F21A35E31}">
      <dgm:prSet/>
      <dgm:spPr/>
      <dgm:t>
        <a:bodyPr/>
        <a:lstStyle/>
        <a:p>
          <a:endParaRPr lang="ru-RU" sz="160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gm:t>
    </dgm:pt>
    <dgm:pt modelId="{8CD8290C-04A2-4604-AE8D-880BA39AB14E}" type="sibTrans" cxnId="{2BA059E1-5AB6-4339-8552-085F21A35E31}">
      <dgm:prSet/>
      <dgm:spPr/>
      <dgm:t>
        <a:bodyPr/>
        <a:lstStyle/>
        <a:p>
          <a:endParaRPr lang="ru-RU" sz="160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gm:t>
    </dgm:pt>
    <dgm:pt modelId="{1F7A3B41-2AD3-4588-9FB0-69EA51291BC2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через операторов почтовой связи общего пользования</a:t>
          </a:r>
        </a:p>
      </dgm:t>
    </dgm:pt>
    <dgm:pt modelId="{0C14576D-0632-4A20-98E6-2D4199E3143A}" type="parTrans" cxnId="{584D97D7-14A8-4C24-A04E-E924C0BC0B7C}">
      <dgm:prSet/>
      <dgm:spPr/>
      <dgm:t>
        <a:bodyPr/>
        <a:lstStyle/>
        <a:p>
          <a:endParaRPr lang="ru-RU" sz="160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gm:t>
    </dgm:pt>
    <dgm:pt modelId="{BB857EC6-11FA-46EE-9A38-4A5A6BE605BF}" type="sibTrans" cxnId="{584D97D7-14A8-4C24-A04E-E924C0BC0B7C}">
      <dgm:prSet/>
      <dgm:spPr/>
      <dgm:t>
        <a:bodyPr/>
        <a:lstStyle/>
        <a:p>
          <a:endParaRPr lang="ru-RU" sz="160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gm:t>
    </dgm:pt>
    <dgm:pt modelId="{5EC8E5B6-1740-4196-BB59-548F8EAC6EFD}" type="pres">
      <dgm:prSet presAssocID="{F3B13871-264E-44C1-8D2E-59D644520962}" presName="linearFlow" presStyleCnt="0">
        <dgm:presLayoutVars>
          <dgm:dir/>
          <dgm:resizeHandles val="exact"/>
        </dgm:presLayoutVars>
      </dgm:prSet>
      <dgm:spPr/>
    </dgm:pt>
    <dgm:pt modelId="{56E3B5B8-6110-4DF5-9DA6-45FFCA3E6141}" type="pres">
      <dgm:prSet presAssocID="{A955FA05-8975-42F2-9198-B8E60195965A}" presName="composite" presStyleCnt="0"/>
      <dgm:spPr/>
    </dgm:pt>
    <dgm:pt modelId="{56B21115-B938-4C94-9EAD-EB223219258C}" type="pres">
      <dgm:prSet presAssocID="{A955FA05-8975-42F2-9198-B8E60195965A}" presName="imgShp" presStyleLbl="fgImgPlace1" presStyleIdx="0" presStyleCnt="4" custScaleX="141136" custScaleY="148832" custLinFactNeighborX="-7846" custLinFactNeighborY="600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AB5CDC2-1E8E-4160-AD33-05A2C4665C9E}" type="pres">
      <dgm:prSet presAssocID="{A955FA05-8975-42F2-9198-B8E60195965A}" presName="txShp" presStyleLbl="node1" presStyleIdx="0" presStyleCnt="4" custScaleX="103294" custScaleY="165142">
        <dgm:presLayoutVars>
          <dgm:bulletEnabled val="1"/>
        </dgm:presLayoutVars>
      </dgm:prSet>
      <dgm:spPr/>
    </dgm:pt>
    <dgm:pt modelId="{7E4E577D-DCFF-4D3D-A331-038D9AFFD8A0}" type="pres">
      <dgm:prSet presAssocID="{84743D84-0F85-4B2C-9D87-875FE32BFC1F}" presName="spacing" presStyleCnt="0"/>
      <dgm:spPr/>
    </dgm:pt>
    <dgm:pt modelId="{72380C1B-CCFA-4806-A6E4-21D27F0F79B0}" type="pres">
      <dgm:prSet presAssocID="{1F7A3B41-2AD3-4588-9FB0-69EA51291BC2}" presName="composite" presStyleCnt="0"/>
      <dgm:spPr/>
    </dgm:pt>
    <dgm:pt modelId="{8CEDCFA5-9492-4127-8A25-849CB6E3466D}" type="pres">
      <dgm:prSet presAssocID="{1F7A3B41-2AD3-4588-9FB0-69EA51291BC2}" presName="imgShp" presStyleLbl="fgImgPlace1" presStyleIdx="1" presStyleCnt="4" custScaleX="145795" custScaleY="156201" custLinFactNeighborX="-4814" custLinFactNeighborY="-5193"/>
      <dgm:spPr>
        <a:solidFill>
          <a:schemeClr val="accent3">
            <a:lumMod val="50000"/>
          </a:schemeClr>
        </a:solidFill>
      </dgm:spPr>
    </dgm:pt>
    <dgm:pt modelId="{5A68C30F-B1AD-40A9-8B11-116E44C837DE}" type="pres">
      <dgm:prSet presAssocID="{1F7A3B41-2AD3-4588-9FB0-69EA51291BC2}" presName="txShp" presStyleLbl="node1" presStyleIdx="1" presStyleCnt="4" custScaleX="104264" custScaleY="176405">
        <dgm:presLayoutVars>
          <dgm:bulletEnabled val="1"/>
        </dgm:presLayoutVars>
      </dgm:prSet>
      <dgm:spPr/>
    </dgm:pt>
    <dgm:pt modelId="{63377099-008B-46BC-9FE7-5E572AC886E4}" type="pres">
      <dgm:prSet presAssocID="{BB857EC6-11FA-46EE-9A38-4A5A6BE605BF}" presName="spacing" presStyleCnt="0"/>
      <dgm:spPr/>
    </dgm:pt>
    <dgm:pt modelId="{740A80FD-C075-4F6F-ABE1-6712CC13C5DF}" type="pres">
      <dgm:prSet presAssocID="{C28DEBF3-AEC8-4470-9D7B-0418EB6FE9B3}" presName="composite" presStyleCnt="0"/>
      <dgm:spPr/>
    </dgm:pt>
    <dgm:pt modelId="{0124C981-CE79-40B2-878B-81D776AB8490}" type="pres">
      <dgm:prSet presAssocID="{C28DEBF3-AEC8-4470-9D7B-0418EB6FE9B3}" presName="imgShp" presStyleLbl="fgImgPlace1" presStyleIdx="2" presStyleCnt="4" custScaleX="142453" custScaleY="150991"/>
      <dgm:spPr/>
    </dgm:pt>
    <dgm:pt modelId="{AB1B4D3B-37E4-47D1-9F76-AFBFC2FFB4F3}" type="pres">
      <dgm:prSet presAssocID="{C28DEBF3-AEC8-4470-9D7B-0418EB6FE9B3}" presName="txShp" presStyleLbl="node1" presStyleIdx="2" presStyleCnt="4" custScaleX="103886" custScaleY="223626" custLinFactNeighborX="337" custLinFactNeighborY="-18065">
        <dgm:presLayoutVars>
          <dgm:bulletEnabled val="1"/>
        </dgm:presLayoutVars>
      </dgm:prSet>
      <dgm:spPr/>
    </dgm:pt>
    <dgm:pt modelId="{0918A7AF-86DA-4C39-A435-A6B2D09DD2F2}" type="pres">
      <dgm:prSet presAssocID="{81052AB7-0E54-415F-8A59-C49CBF1004F3}" presName="spacing" presStyleCnt="0"/>
      <dgm:spPr/>
    </dgm:pt>
    <dgm:pt modelId="{4F0CED0B-9BEA-4FF8-95C9-D84C9F7D74AA}" type="pres">
      <dgm:prSet presAssocID="{85E27C5B-1A05-4A2D-B212-FD3F6754432B}" presName="composite" presStyleCnt="0"/>
      <dgm:spPr/>
    </dgm:pt>
    <dgm:pt modelId="{9B5B4755-5BF7-4FF9-B97E-B768A16008C0}" type="pres">
      <dgm:prSet presAssocID="{85E27C5B-1A05-4A2D-B212-FD3F6754432B}" presName="imgShp" presStyleLbl="fgImgPlace1" presStyleIdx="3" presStyleCnt="4" custScaleX="138918" custScaleY="138979"/>
      <dgm:spPr/>
    </dgm:pt>
    <dgm:pt modelId="{4006C796-9C17-4673-BAD1-32046279E52C}" type="pres">
      <dgm:prSet presAssocID="{85E27C5B-1A05-4A2D-B212-FD3F6754432B}" presName="txShp" presStyleLbl="node1" presStyleIdx="3" presStyleCnt="4" custScaleX="103123" custScaleY="135686">
        <dgm:presLayoutVars>
          <dgm:bulletEnabled val="1"/>
        </dgm:presLayoutVars>
      </dgm:prSet>
      <dgm:spPr/>
    </dgm:pt>
  </dgm:ptLst>
  <dgm:cxnLst>
    <dgm:cxn modelId="{7BDB8210-E367-4994-87CD-FB2EB55A87BA}" type="presOf" srcId="{85E27C5B-1A05-4A2D-B212-FD3F6754432B}" destId="{4006C796-9C17-4673-BAD1-32046279E52C}" srcOrd="0" destOrd="0" presId="urn:microsoft.com/office/officeart/2005/8/layout/vList3#1"/>
    <dgm:cxn modelId="{2842EE38-326E-41A8-901C-C4E6F80C3EE2}" type="presOf" srcId="{1F7A3B41-2AD3-4588-9FB0-69EA51291BC2}" destId="{5A68C30F-B1AD-40A9-8B11-116E44C837DE}" srcOrd="0" destOrd="0" presId="urn:microsoft.com/office/officeart/2005/8/layout/vList3#1"/>
    <dgm:cxn modelId="{732DCE67-39C8-4DC8-B27B-55D37F765302}" srcId="{F3B13871-264E-44C1-8D2E-59D644520962}" destId="{A955FA05-8975-42F2-9198-B8E60195965A}" srcOrd="0" destOrd="0" parTransId="{0E9274A0-0E1D-4DC1-AE5D-291890361945}" sibTransId="{84743D84-0F85-4B2C-9D87-875FE32BFC1F}"/>
    <dgm:cxn modelId="{A404344C-9202-438D-B673-7DA09236805C}" srcId="{F3B13871-264E-44C1-8D2E-59D644520962}" destId="{C28DEBF3-AEC8-4470-9D7B-0418EB6FE9B3}" srcOrd="2" destOrd="0" parTransId="{4B4A9289-4B97-4FA1-9B03-63BFE47EC94B}" sibTransId="{81052AB7-0E54-415F-8A59-C49CBF1004F3}"/>
    <dgm:cxn modelId="{E97CC34F-20F8-42A8-86F2-25FC914FA0AE}" type="presOf" srcId="{A955FA05-8975-42F2-9198-B8E60195965A}" destId="{0AB5CDC2-1E8E-4160-AD33-05A2C4665C9E}" srcOrd="0" destOrd="0" presId="urn:microsoft.com/office/officeart/2005/8/layout/vList3#1"/>
    <dgm:cxn modelId="{DA3C1770-99F7-455B-B385-D92DCFBBD391}" type="presOf" srcId="{C28DEBF3-AEC8-4470-9D7B-0418EB6FE9B3}" destId="{AB1B4D3B-37E4-47D1-9F76-AFBFC2FFB4F3}" srcOrd="0" destOrd="0" presId="urn:microsoft.com/office/officeart/2005/8/layout/vList3#1"/>
    <dgm:cxn modelId="{DDAFDDC9-1C73-41D3-AB19-29BA3C54A98F}" type="presOf" srcId="{F3B13871-264E-44C1-8D2E-59D644520962}" destId="{5EC8E5B6-1740-4196-BB59-548F8EAC6EFD}" srcOrd="0" destOrd="0" presId="urn:microsoft.com/office/officeart/2005/8/layout/vList3#1"/>
    <dgm:cxn modelId="{584D97D7-14A8-4C24-A04E-E924C0BC0B7C}" srcId="{F3B13871-264E-44C1-8D2E-59D644520962}" destId="{1F7A3B41-2AD3-4588-9FB0-69EA51291BC2}" srcOrd="1" destOrd="0" parTransId="{0C14576D-0632-4A20-98E6-2D4199E3143A}" sibTransId="{BB857EC6-11FA-46EE-9A38-4A5A6BE605BF}"/>
    <dgm:cxn modelId="{2BA059E1-5AB6-4339-8552-085F21A35E31}" srcId="{F3B13871-264E-44C1-8D2E-59D644520962}" destId="{85E27C5B-1A05-4A2D-B212-FD3F6754432B}" srcOrd="3" destOrd="0" parTransId="{A8E55B57-A059-4CCF-9C60-DB80FEA0BDD2}" sibTransId="{8CD8290C-04A2-4604-AE8D-880BA39AB14E}"/>
    <dgm:cxn modelId="{E8888A47-1DC9-4D1B-B1C2-41E2D35305A2}" type="presParOf" srcId="{5EC8E5B6-1740-4196-BB59-548F8EAC6EFD}" destId="{56E3B5B8-6110-4DF5-9DA6-45FFCA3E6141}" srcOrd="0" destOrd="0" presId="urn:microsoft.com/office/officeart/2005/8/layout/vList3#1"/>
    <dgm:cxn modelId="{E23F24A8-D356-4DC4-A088-28FE8509AAD8}" type="presParOf" srcId="{56E3B5B8-6110-4DF5-9DA6-45FFCA3E6141}" destId="{56B21115-B938-4C94-9EAD-EB223219258C}" srcOrd="0" destOrd="0" presId="urn:microsoft.com/office/officeart/2005/8/layout/vList3#1"/>
    <dgm:cxn modelId="{0EABAE85-164A-4317-8A82-F166561B41DA}" type="presParOf" srcId="{56E3B5B8-6110-4DF5-9DA6-45FFCA3E6141}" destId="{0AB5CDC2-1E8E-4160-AD33-05A2C4665C9E}" srcOrd="1" destOrd="0" presId="urn:microsoft.com/office/officeart/2005/8/layout/vList3#1"/>
    <dgm:cxn modelId="{FEB64E1A-5FFF-4B2E-99C8-58C7B7C6FDB6}" type="presParOf" srcId="{5EC8E5B6-1740-4196-BB59-548F8EAC6EFD}" destId="{7E4E577D-DCFF-4D3D-A331-038D9AFFD8A0}" srcOrd="1" destOrd="0" presId="urn:microsoft.com/office/officeart/2005/8/layout/vList3#1"/>
    <dgm:cxn modelId="{90F7FD03-9EB9-456F-A21E-FEA2DE8D4F91}" type="presParOf" srcId="{5EC8E5B6-1740-4196-BB59-548F8EAC6EFD}" destId="{72380C1B-CCFA-4806-A6E4-21D27F0F79B0}" srcOrd="2" destOrd="0" presId="urn:microsoft.com/office/officeart/2005/8/layout/vList3#1"/>
    <dgm:cxn modelId="{5CB04181-C3F4-45B0-8FA1-55A05AE82F98}" type="presParOf" srcId="{72380C1B-CCFA-4806-A6E4-21D27F0F79B0}" destId="{8CEDCFA5-9492-4127-8A25-849CB6E3466D}" srcOrd="0" destOrd="0" presId="urn:microsoft.com/office/officeart/2005/8/layout/vList3#1"/>
    <dgm:cxn modelId="{D4F42428-EFC1-4936-8C0A-6A4614A82C55}" type="presParOf" srcId="{72380C1B-CCFA-4806-A6E4-21D27F0F79B0}" destId="{5A68C30F-B1AD-40A9-8B11-116E44C837DE}" srcOrd="1" destOrd="0" presId="urn:microsoft.com/office/officeart/2005/8/layout/vList3#1"/>
    <dgm:cxn modelId="{2CC32720-7753-4BC0-809A-562DE641F0EF}" type="presParOf" srcId="{5EC8E5B6-1740-4196-BB59-548F8EAC6EFD}" destId="{63377099-008B-46BC-9FE7-5E572AC886E4}" srcOrd="3" destOrd="0" presId="urn:microsoft.com/office/officeart/2005/8/layout/vList3#1"/>
    <dgm:cxn modelId="{200BD4B2-2978-4B9A-B64F-10EB817B45E5}" type="presParOf" srcId="{5EC8E5B6-1740-4196-BB59-548F8EAC6EFD}" destId="{740A80FD-C075-4F6F-ABE1-6712CC13C5DF}" srcOrd="4" destOrd="0" presId="urn:microsoft.com/office/officeart/2005/8/layout/vList3#1"/>
    <dgm:cxn modelId="{1D818209-C4D9-4EA5-8ED5-3153504E7620}" type="presParOf" srcId="{740A80FD-C075-4F6F-ABE1-6712CC13C5DF}" destId="{0124C981-CE79-40B2-878B-81D776AB8490}" srcOrd="0" destOrd="0" presId="urn:microsoft.com/office/officeart/2005/8/layout/vList3#1"/>
    <dgm:cxn modelId="{CC7C4BEF-A5AA-4D26-91D3-BECE81D0D015}" type="presParOf" srcId="{740A80FD-C075-4F6F-ABE1-6712CC13C5DF}" destId="{AB1B4D3B-37E4-47D1-9F76-AFBFC2FFB4F3}" srcOrd="1" destOrd="0" presId="urn:microsoft.com/office/officeart/2005/8/layout/vList3#1"/>
    <dgm:cxn modelId="{94E1F162-59B8-4E6E-A26E-481D8F249CE0}" type="presParOf" srcId="{5EC8E5B6-1740-4196-BB59-548F8EAC6EFD}" destId="{0918A7AF-86DA-4C39-A435-A6B2D09DD2F2}" srcOrd="5" destOrd="0" presId="urn:microsoft.com/office/officeart/2005/8/layout/vList3#1"/>
    <dgm:cxn modelId="{ECB8E976-F852-4F4C-B8E9-CACB03A999DD}" type="presParOf" srcId="{5EC8E5B6-1740-4196-BB59-548F8EAC6EFD}" destId="{4F0CED0B-9BEA-4FF8-95C9-D84C9F7D74AA}" srcOrd="6" destOrd="0" presId="urn:microsoft.com/office/officeart/2005/8/layout/vList3#1"/>
    <dgm:cxn modelId="{EF499A86-4E42-42D1-A05E-C50B62D196D6}" type="presParOf" srcId="{4F0CED0B-9BEA-4FF8-95C9-D84C9F7D74AA}" destId="{9B5B4755-5BF7-4FF9-B97E-B768A16008C0}" srcOrd="0" destOrd="0" presId="urn:microsoft.com/office/officeart/2005/8/layout/vList3#1"/>
    <dgm:cxn modelId="{ABD292D6-8282-4F2B-A248-8B64BF8D5434}" type="presParOf" srcId="{4F0CED0B-9BEA-4FF8-95C9-D84C9F7D74AA}" destId="{4006C796-9C17-4673-BAD1-32046279E52C}" srcOrd="1" destOrd="0" presId="urn:microsoft.com/office/officeart/2005/8/layout/vList3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3471E7-B19F-46C0-809B-6903E533C1A4}" type="doc">
      <dgm:prSet loTypeId="urn:microsoft.com/office/officeart/2005/8/layout/hierarchy2" loCatId="hierarchy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6A4CA7BD-E2DB-4D0C-A385-ABEB04F36F63}">
      <dgm:prSet phldrT="[Текст]" custT="1"/>
      <dgm:spPr>
        <a:solidFill>
          <a:schemeClr val="accent6">
            <a:lumMod val="50000"/>
            <a:alpha val="36000"/>
          </a:schemeClr>
        </a:solidFill>
      </dgm:spPr>
      <dgm:t>
        <a:bodyPr/>
        <a:lstStyle/>
        <a:p>
          <a:r>
            <a:rPr lang="ru-RU" sz="1200" b="1" dirty="0">
              <a:latin typeface="Georgia" panose="02040502050405020303" pitchFamily="18" charset="0"/>
              <a:cs typeface="Times New Roman" panose="02020603050405020304" pitchFamily="18" charset="0"/>
            </a:rPr>
            <a:t>Сроки подачи документов</a:t>
          </a:r>
        </a:p>
      </dgm:t>
    </dgm:pt>
    <dgm:pt modelId="{A4ACA8AB-2420-45BB-B562-36DDEF048CDA}" type="parTrans" cxnId="{E3F0CC0C-C3BA-4C8E-B71A-B27BDAA3D34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9A169E42-EEB0-427F-BD22-FB0A1DB9A67C}" type="sibTrans" cxnId="{E3F0CC0C-C3BA-4C8E-B71A-B27BDAA3D34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EA92C254-5245-410E-BE8F-5B89A6279EC2}">
      <dgm:prSet phldrT="[Текст]" custT="1"/>
      <dgm:spPr>
        <a:solidFill>
          <a:schemeClr val="accent6">
            <a:lumMod val="50000"/>
            <a:alpha val="45000"/>
          </a:schemeClr>
        </a:solidFill>
      </dgm:spPr>
      <dgm:t>
        <a:bodyPr/>
        <a:lstStyle/>
        <a:p>
          <a:r>
            <a:rPr lang="ru-RU" sz="1300" b="1" dirty="0">
              <a:latin typeface="Georgia" panose="02040502050405020303" pitchFamily="18" charset="0"/>
              <a:cs typeface="Times New Roman" panose="02020603050405020304" pitchFamily="18" charset="0"/>
            </a:rPr>
            <a:t>для лиц, имеющих результаты ЕГЭ</a:t>
          </a:r>
        </a:p>
      </dgm:t>
    </dgm:pt>
    <dgm:pt modelId="{D50D1153-A978-4CFA-B9C9-F23342E6CA03}" type="parTrans" cxnId="{1D6994DC-4500-4B1C-B900-DA97EF402F69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D87B444F-335C-47B3-994F-51BBCF5969BF}" type="sibTrans" cxnId="{1D6994DC-4500-4B1C-B900-DA97EF402F69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351B0636-FF86-4D79-BAD4-739AD7488FA0}">
      <dgm:prSet phldrT="[Текст]" custT="1"/>
      <dgm:spPr>
        <a:solidFill>
          <a:schemeClr val="accent6">
            <a:lumMod val="50000"/>
            <a:alpha val="5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Georgia" panose="02040502050405020303" pitchFamily="18" charset="0"/>
              <a:cs typeface="Times New Roman" panose="02020603050405020304" pitchFamily="18" charset="0"/>
            </a:rPr>
            <a:t>с 20 июня по 25 июля </a:t>
          </a:r>
          <a:r>
            <a:rPr lang="ru-RU" sz="1200" b="1" dirty="0">
              <a:latin typeface="Georgia" panose="02040502050405020303" pitchFamily="18" charset="0"/>
              <a:cs typeface="Times New Roman" panose="02020603050405020304" pitchFamily="18" charset="0"/>
            </a:rPr>
            <a:t>(бюджетная основа</a:t>
          </a:r>
          <a:r>
            <a:rPr lang="en-US" sz="1200" b="1" dirty="0">
              <a:latin typeface="Georgia" panose="02040502050405020303" pitchFamily="18" charset="0"/>
              <a:cs typeface="Times New Roman" panose="02020603050405020304" pitchFamily="18" charset="0"/>
            </a:rPr>
            <a:t>)</a:t>
          </a:r>
          <a:endParaRPr lang="ru-RU" sz="1200" b="1" dirty="0">
            <a:latin typeface="Georgia" panose="02040502050405020303" pitchFamily="18" charset="0"/>
            <a:cs typeface="Times New Roman" panose="02020603050405020304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Georgia" panose="02040502050405020303" pitchFamily="18" charset="0"/>
              <a:cs typeface="Times New Roman" panose="02020603050405020304" pitchFamily="18" charset="0"/>
            </a:rPr>
            <a:t>с 20 июня по 20 августа </a:t>
          </a:r>
          <a:endParaRPr lang="en-US" sz="1600" b="1" dirty="0">
            <a:latin typeface="Georgia" panose="02040502050405020303" pitchFamily="18" charset="0"/>
            <a:cs typeface="Times New Roman" panose="02020603050405020304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dirty="0">
              <a:latin typeface="Georgia" panose="02040502050405020303" pitchFamily="18" charset="0"/>
              <a:cs typeface="Times New Roman" panose="02020603050405020304" pitchFamily="18" charset="0"/>
            </a:rPr>
            <a:t>(платная основа</a:t>
          </a:r>
          <a:r>
            <a:rPr lang="en-US" sz="1200" b="1" dirty="0">
              <a:latin typeface="Georgia" panose="02040502050405020303" pitchFamily="18" charset="0"/>
              <a:cs typeface="Times New Roman" panose="02020603050405020304" pitchFamily="18" charset="0"/>
            </a:rPr>
            <a:t>)</a:t>
          </a:r>
          <a:endParaRPr lang="ru-RU" sz="1200" b="1" dirty="0">
            <a:latin typeface="Georgia" panose="02040502050405020303" pitchFamily="18" charset="0"/>
            <a:cs typeface="Times New Roman" panose="02020603050405020304" pitchFamily="18" charset="0"/>
          </a:endParaRPr>
        </a:p>
      </dgm:t>
    </dgm:pt>
    <dgm:pt modelId="{B3086F26-36B9-478B-A008-240073CDC30F}" type="parTrans" cxnId="{47151145-B616-46F8-8117-905ADFCF4362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1BF0C7C5-BEA1-4B70-A3C8-41E8FB0B7275}" type="sibTrans" cxnId="{47151145-B616-46F8-8117-905ADFCF4362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AC33F527-C91D-4C0C-B76A-23AE39487331}">
      <dgm:prSet phldrT="[Текст]" custT="1"/>
      <dgm:spPr>
        <a:solidFill>
          <a:schemeClr val="accent6">
            <a:lumMod val="50000"/>
            <a:alpha val="43000"/>
          </a:schemeClr>
        </a:solidFill>
      </dgm:spPr>
      <dgm:t>
        <a:bodyPr/>
        <a:lstStyle/>
        <a:p>
          <a:r>
            <a:rPr lang="ru-RU" sz="1300" b="1" dirty="0">
              <a:latin typeface="Georgia" panose="02040502050405020303" pitchFamily="18" charset="0"/>
              <a:cs typeface="Times New Roman" panose="02020603050405020304" pitchFamily="18" charset="0"/>
            </a:rPr>
            <a:t>для лиц, поступающих по результатам ВИ</a:t>
          </a:r>
        </a:p>
      </dgm:t>
    </dgm:pt>
    <dgm:pt modelId="{466ECC42-9108-4DEB-9A35-5A8445C59F0D}" type="parTrans" cxnId="{0D1219FD-A7E6-4869-AC01-AB6D9FD8F8BC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80CA07CA-28C3-4906-8ECC-724C5AC73634}" type="sibTrans" cxnId="{0D1219FD-A7E6-4869-AC01-AB6D9FD8F8BC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4142EB5A-1197-4657-86AA-C6CA3C29D8D0}">
      <dgm:prSet phldrT="[Текст]" custT="1"/>
      <dgm:spPr>
        <a:solidFill>
          <a:schemeClr val="accent6">
            <a:lumMod val="50000"/>
            <a:alpha val="5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Georgia" panose="02040502050405020303" pitchFamily="18" charset="0"/>
              <a:cs typeface="Times New Roman" panose="02020603050405020304" pitchFamily="18" charset="0"/>
            </a:rPr>
            <a:t>с 20 июня по 12 июля </a:t>
          </a:r>
          <a:r>
            <a:rPr lang="ru-RU" sz="1200" b="1" dirty="0">
              <a:latin typeface="Georgia" panose="02040502050405020303" pitchFamily="18" charset="0"/>
              <a:cs typeface="Times New Roman" panose="02020603050405020304" pitchFamily="18" charset="0"/>
            </a:rPr>
            <a:t>(бюджетная основа)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Georgia" panose="02040502050405020303" pitchFamily="18" charset="0"/>
              <a:cs typeface="Times New Roman" panose="02020603050405020304" pitchFamily="18" charset="0"/>
            </a:rPr>
            <a:t>с 20 июня по 05 августа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dirty="0">
              <a:latin typeface="Georgia" panose="02040502050405020303" pitchFamily="18" charset="0"/>
              <a:cs typeface="Times New Roman" panose="02020603050405020304" pitchFamily="18" charset="0"/>
            </a:rPr>
            <a:t>(платная основа</a:t>
          </a:r>
          <a:r>
            <a:rPr lang="en-US" sz="1200" b="1" dirty="0">
              <a:latin typeface="Georgia" panose="02040502050405020303" pitchFamily="18" charset="0"/>
              <a:cs typeface="Times New Roman" panose="02020603050405020304" pitchFamily="18" charset="0"/>
            </a:rPr>
            <a:t>)</a:t>
          </a:r>
          <a:endParaRPr lang="ru-RU" sz="1200" b="1" dirty="0">
            <a:latin typeface="Georgia" panose="02040502050405020303" pitchFamily="18" charset="0"/>
            <a:cs typeface="Times New Roman" panose="02020603050405020304" pitchFamily="18" charset="0"/>
          </a:endParaRPr>
        </a:p>
      </dgm:t>
    </dgm:pt>
    <dgm:pt modelId="{96E8CA85-1399-4E9C-ABD9-433671B42901}" type="parTrans" cxnId="{A3AE6E5D-CC5F-4D27-A68C-00648F6A00BA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B1D1AE86-99B0-4B6F-BCD3-529BE0771405}" type="sibTrans" cxnId="{A3AE6E5D-CC5F-4D27-A68C-00648F6A00BA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361BE5EE-3B0E-4D9A-80C9-8603F3AA56FC}" type="pres">
      <dgm:prSet presAssocID="{C73471E7-B19F-46C0-809B-6903E533C1A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CFBF1FE-399A-442F-B872-65509F28733A}" type="pres">
      <dgm:prSet presAssocID="{6A4CA7BD-E2DB-4D0C-A385-ABEB04F36F63}" presName="root1" presStyleCnt="0"/>
      <dgm:spPr/>
    </dgm:pt>
    <dgm:pt modelId="{36EEF243-A5DC-4356-B315-8AA287E72B3A}" type="pres">
      <dgm:prSet presAssocID="{6A4CA7BD-E2DB-4D0C-A385-ABEB04F36F63}" presName="LevelOneTextNode" presStyleLbl="node0" presStyleIdx="0" presStyleCnt="1" custScaleX="102788" custScaleY="159246" custLinFactNeighborX="-614" custLinFactNeighborY="-4213">
        <dgm:presLayoutVars>
          <dgm:chPref val="3"/>
        </dgm:presLayoutVars>
      </dgm:prSet>
      <dgm:spPr/>
    </dgm:pt>
    <dgm:pt modelId="{9790361D-F1B0-4349-A467-2977A10E0BA6}" type="pres">
      <dgm:prSet presAssocID="{6A4CA7BD-E2DB-4D0C-A385-ABEB04F36F63}" presName="level2hierChild" presStyleCnt="0"/>
      <dgm:spPr/>
    </dgm:pt>
    <dgm:pt modelId="{63462EDF-C8A8-41C3-BEB6-DC7A67C8B49C}" type="pres">
      <dgm:prSet presAssocID="{D50D1153-A978-4CFA-B9C9-F23342E6CA03}" presName="conn2-1" presStyleLbl="parChTrans1D2" presStyleIdx="0" presStyleCnt="2"/>
      <dgm:spPr/>
    </dgm:pt>
    <dgm:pt modelId="{D721BA30-3806-483D-A72C-CE812382E2F9}" type="pres">
      <dgm:prSet presAssocID="{D50D1153-A978-4CFA-B9C9-F23342E6CA03}" presName="connTx" presStyleLbl="parChTrans1D2" presStyleIdx="0" presStyleCnt="2"/>
      <dgm:spPr/>
    </dgm:pt>
    <dgm:pt modelId="{A8CAB843-B7BE-4949-9443-87DEE7CC6504}" type="pres">
      <dgm:prSet presAssocID="{EA92C254-5245-410E-BE8F-5B89A6279EC2}" presName="root2" presStyleCnt="0"/>
      <dgm:spPr/>
    </dgm:pt>
    <dgm:pt modelId="{B04BF1B7-BF7A-40AA-B8A4-4F62C1534D1C}" type="pres">
      <dgm:prSet presAssocID="{EA92C254-5245-410E-BE8F-5B89A6279EC2}" presName="LevelTwoTextNode" presStyleLbl="node2" presStyleIdx="0" presStyleCnt="2" custScaleX="125165" custScaleY="110410" custLinFactY="34287" custLinFactNeighborX="-7196" custLinFactNeighborY="100000">
        <dgm:presLayoutVars>
          <dgm:chPref val="3"/>
        </dgm:presLayoutVars>
      </dgm:prSet>
      <dgm:spPr/>
    </dgm:pt>
    <dgm:pt modelId="{982FD3BD-FFD1-4014-B8B0-BD13C9A91C34}" type="pres">
      <dgm:prSet presAssocID="{EA92C254-5245-410E-BE8F-5B89A6279EC2}" presName="level3hierChild" presStyleCnt="0"/>
      <dgm:spPr/>
    </dgm:pt>
    <dgm:pt modelId="{8CA2D595-8E81-4B3C-A11E-420901A6EB3A}" type="pres">
      <dgm:prSet presAssocID="{B3086F26-36B9-478B-A008-240073CDC30F}" presName="conn2-1" presStyleLbl="parChTrans1D3" presStyleIdx="0" presStyleCnt="2"/>
      <dgm:spPr/>
    </dgm:pt>
    <dgm:pt modelId="{BDED0493-BCDC-4050-B628-11ED64DE864E}" type="pres">
      <dgm:prSet presAssocID="{B3086F26-36B9-478B-A008-240073CDC30F}" presName="connTx" presStyleLbl="parChTrans1D3" presStyleIdx="0" presStyleCnt="2"/>
      <dgm:spPr/>
    </dgm:pt>
    <dgm:pt modelId="{3FE06F1D-EE17-4045-8B27-C4EC989CAB9C}" type="pres">
      <dgm:prSet presAssocID="{351B0636-FF86-4D79-BAD4-739AD7488FA0}" presName="root2" presStyleCnt="0"/>
      <dgm:spPr/>
    </dgm:pt>
    <dgm:pt modelId="{A35B089B-7F80-4A2B-921F-80AEBBF2CACD}" type="pres">
      <dgm:prSet presAssocID="{351B0636-FF86-4D79-BAD4-739AD7488FA0}" presName="LevelTwoTextNode" presStyleLbl="node3" presStyleIdx="0" presStyleCnt="2" custScaleX="220105" custScaleY="141342" custLinFactY="35221" custLinFactNeighborX="-17016" custLinFactNeighborY="100000">
        <dgm:presLayoutVars>
          <dgm:chPref val="3"/>
        </dgm:presLayoutVars>
      </dgm:prSet>
      <dgm:spPr/>
    </dgm:pt>
    <dgm:pt modelId="{A2F63487-D999-47D7-9DDB-B4C67C37EF33}" type="pres">
      <dgm:prSet presAssocID="{351B0636-FF86-4D79-BAD4-739AD7488FA0}" presName="level3hierChild" presStyleCnt="0"/>
      <dgm:spPr/>
    </dgm:pt>
    <dgm:pt modelId="{20131A71-7480-4A1C-B0EE-C1DDFC202B41}" type="pres">
      <dgm:prSet presAssocID="{466ECC42-9108-4DEB-9A35-5A8445C59F0D}" presName="conn2-1" presStyleLbl="parChTrans1D2" presStyleIdx="1" presStyleCnt="2"/>
      <dgm:spPr/>
    </dgm:pt>
    <dgm:pt modelId="{06B5E363-4912-4CFF-AA99-9A56DACF999F}" type="pres">
      <dgm:prSet presAssocID="{466ECC42-9108-4DEB-9A35-5A8445C59F0D}" presName="connTx" presStyleLbl="parChTrans1D2" presStyleIdx="1" presStyleCnt="2"/>
      <dgm:spPr/>
    </dgm:pt>
    <dgm:pt modelId="{ED025947-949A-41F0-9149-60488950244C}" type="pres">
      <dgm:prSet presAssocID="{AC33F527-C91D-4C0C-B76A-23AE39487331}" presName="root2" presStyleCnt="0"/>
      <dgm:spPr/>
    </dgm:pt>
    <dgm:pt modelId="{A330CAFD-F7CC-435E-A2AE-54BEEDD7E953}" type="pres">
      <dgm:prSet presAssocID="{AC33F527-C91D-4C0C-B76A-23AE39487331}" presName="LevelTwoTextNode" presStyleLbl="node2" presStyleIdx="1" presStyleCnt="2" custScaleX="126550" custScaleY="111148" custLinFactY="-72867" custLinFactNeighborX="-7185" custLinFactNeighborY="-100000">
        <dgm:presLayoutVars>
          <dgm:chPref val="3"/>
        </dgm:presLayoutVars>
      </dgm:prSet>
      <dgm:spPr/>
    </dgm:pt>
    <dgm:pt modelId="{6A4802A4-57EC-41E7-B532-504BE30EBAD2}" type="pres">
      <dgm:prSet presAssocID="{AC33F527-C91D-4C0C-B76A-23AE39487331}" presName="level3hierChild" presStyleCnt="0"/>
      <dgm:spPr/>
    </dgm:pt>
    <dgm:pt modelId="{6595A8A4-02E1-480E-8EBD-D550E3FEA778}" type="pres">
      <dgm:prSet presAssocID="{96E8CA85-1399-4E9C-ABD9-433671B42901}" presName="conn2-1" presStyleLbl="parChTrans1D3" presStyleIdx="1" presStyleCnt="2"/>
      <dgm:spPr/>
    </dgm:pt>
    <dgm:pt modelId="{07414819-2E93-44A8-B4AA-A651C7580866}" type="pres">
      <dgm:prSet presAssocID="{96E8CA85-1399-4E9C-ABD9-433671B42901}" presName="connTx" presStyleLbl="parChTrans1D3" presStyleIdx="1" presStyleCnt="2"/>
      <dgm:spPr/>
    </dgm:pt>
    <dgm:pt modelId="{7078AF9F-0655-44E9-81DC-4E0C58CC3F14}" type="pres">
      <dgm:prSet presAssocID="{4142EB5A-1197-4657-86AA-C6CA3C29D8D0}" presName="root2" presStyleCnt="0"/>
      <dgm:spPr/>
    </dgm:pt>
    <dgm:pt modelId="{5E3081E1-2217-4DCE-B852-0A10FD6360B0}" type="pres">
      <dgm:prSet presAssocID="{4142EB5A-1197-4657-86AA-C6CA3C29D8D0}" presName="LevelTwoTextNode" presStyleLbl="node3" presStyleIdx="1" presStyleCnt="2" custScaleX="217728" custScaleY="134082" custLinFactY="-100000" custLinFactNeighborX="-19375" custLinFactNeighborY="-118106">
        <dgm:presLayoutVars>
          <dgm:chPref val="3"/>
        </dgm:presLayoutVars>
      </dgm:prSet>
      <dgm:spPr/>
    </dgm:pt>
    <dgm:pt modelId="{02D265B2-B077-4918-B1AA-C6B65BDD4D7E}" type="pres">
      <dgm:prSet presAssocID="{4142EB5A-1197-4657-86AA-C6CA3C29D8D0}" presName="level3hierChild" presStyleCnt="0"/>
      <dgm:spPr/>
    </dgm:pt>
  </dgm:ptLst>
  <dgm:cxnLst>
    <dgm:cxn modelId="{777DB205-0AF0-444F-8DDB-CC975D32E169}" type="presOf" srcId="{D50D1153-A978-4CFA-B9C9-F23342E6CA03}" destId="{63462EDF-C8A8-41C3-BEB6-DC7A67C8B49C}" srcOrd="0" destOrd="0" presId="urn:microsoft.com/office/officeart/2005/8/layout/hierarchy2"/>
    <dgm:cxn modelId="{E3F0CC0C-C3BA-4C8E-B71A-B27BDAA3D34D}" srcId="{C73471E7-B19F-46C0-809B-6903E533C1A4}" destId="{6A4CA7BD-E2DB-4D0C-A385-ABEB04F36F63}" srcOrd="0" destOrd="0" parTransId="{A4ACA8AB-2420-45BB-B562-36DDEF048CDA}" sibTransId="{9A169E42-EEB0-427F-BD22-FB0A1DB9A67C}"/>
    <dgm:cxn modelId="{AB50B914-50A3-4E85-BA6F-826B788621A5}" type="presOf" srcId="{466ECC42-9108-4DEB-9A35-5A8445C59F0D}" destId="{20131A71-7480-4A1C-B0EE-C1DDFC202B41}" srcOrd="0" destOrd="0" presId="urn:microsoft.com/office/officeart/2005/8/layout/hierarchy2"/>
    <dgm:cxn modelId="{7FD2811A-0D2A-41B5-966C-FDA5892FE89E}" type="presOf" srcId="{B3086F26-36B9-478B-A008-240073CDC30F}" destId="{8CA2D595-8E81-4B3C-A11E-420901A6EB3A}" srcOrd="0" destOrd="0" presId="urn:microsoft.com/office/officeart/2005/8/layout/hierarchy2"/>
    <dgm:cxn modelId="{A3AE6E5D-CC5F-4D27-A68C-00648F6A00BA}" srcId="{AC33F527-C91D-4C0C-B76A-23AE39487331}" destId="{4142EB5A-1197-4657-86AA-C6CA3C29D8D0}" srcOrd="0" destOrd="0" parTransId="{96E8CA85-1399-4E9C-ABD9-433671B42901}" sibTransId="{B1D1AE86-99B0-4B6F-BCD3-529BE0771405}"/>
    <dgm:cxn modelId="{47151145-B616-46F8-8117-905ADFCF4362}" srcId="{EA92C254-5245-410E-BE8F-5B89A6279EC2}" destId="{351B0636-FF86-4D79-BAD4-739AD7488FA0}" srcOrd="0" destOrd="0" parTransId="{B3086F26-36B9-478B-A008-240073CDC30F}" sibTransId="{1BF0C7C5-BEA1-4B70-A3C8-41E8FB0B7275}"/>
    <dgm:cxn modelId="{6FF24E68-6485-468F-AE1C-222BC79D9F44}" type="presOf" srcId="{D50D1153-A978-4CFA-B9C9-F23342E6CA03}" destId="{D721BA30-3806-483D-A72C-CE812382E2F9}" srcOrd="1" destOrd="0" presId="urn:microsoft.com/office/officeart/2005/8/layout/hierarchy2"/>
    <dgm:cxn modelId="{9E5C5454-DF8D-4C00-9C5D-291C9C7D3142}" type="presOf" srcId="{EA92C254-5245-410E-BE8F-5B89A6279EC2}" destId="{B04BF1B7-BF7A-40AA-B8A4-4F62C1534D1C}" srcOrd="0" destOrd="0" presId="urn:microsoft.com/office/officeart/2005/8/layout/hierarchy2"/>
    <dgm:cxn modelId="{566DE659-5924-46A8-9E96-F4F83C52110D}" type="presOf" srcId="{96E8CA85-1399-4E9C-ABD9-433671B42901}" destId="{07414819-2E93-44A8-B4AA-A651C7580866}" srcOrd="1" destOrd="0" presId="urn:microsoft.com/office/officeart/2005/8/layout/hierarchy2"/>
    <dgm:cxn modelId="{0F9C50A2-EB73-430A-9828-4321189D3169}" type="presOf" srcId="{C73471E7-B19F-46C0-809B-6903E533C1A4}" destId="{361BE5EE-3B0E-4D9A-80C9-8603F3AA56FC}" srcOrd="0" destOrd="0" presId="urn:microsoft.com/office/officeart/2005/8/layout/hierarchy2"/>
    <dgm:cxn modelId="{50AF4ACE-DFF3-47CB-A6F4-B467D084E61C}" type="presOf" srcId="{AC33F527-C91D-4C0C-B76A-23AE39487331}" destId="{A330CAFD-F7CC-435E-A2AE-54BEEDD7E953}" srcOrd="0" destOrd="0" presId="urn:microsoft.com/office/officeart/2005/8/layout/hierarchy2"/>
    <dgm:cxn modelId="{686475D0-D92A-4CEF-8CE2-4D5B472F6329}" type="presOf" srcId="{466ECC42-9108-4DEB-9A35-5A8445C59F0D}" destId="{06B5E363-4912-4CFF-AA99-9A56DACF999F}" srcOrd="1" destOrd="0" presId="urn:microsoft.com/office/officeart/2005/8/layout/hierarchy2"/>
    <dgm:cxn modelId="{AFF51AD2-B481-4FD0-9A28-6A12C4D619C4}" type="presOf" srcId="{4142EB5A-1197-4657-86AA-C6CA3C29D8D0}" destId="{5E3081E1-2217-4DCE-B852-0A10FD6360B0}" srcOrd="0" destOrd="0" presId="urn:microsoft.com/office/officeart/2005/8/layout/hierarchy2"/>
    <dgm:cxn modelId="{4D4A38D8-68A1-4903-BDDE-83674D16A2F8}" type="presOf" srcId="{6A4CA7BD-E2DB-4D0C-A385-ABEB04F36F63}" destId="{36EEF243-A5DC-4356-B315-8AA287E72B3A}" srcOrd="0" destOrd="0" presId="urn:microsoft.com/office/officeart/2005/8/layout/hierarchy2"/>
    <dgm:cxn modelId="{A1AE8AD8-CF45-4A68-B0A4-0FEB00C71E2C}" type="presOf" srcId="{96E8CA85-1399-4E9C-ABD9-433671B42901}" destId="{6595A8A4-02E1-480E-8EBD-D550E3FEA778}" srcOrd="0" destOrd="0" presId="urn:microsoft.com/office/officeart/2005/8/layout/hierarchy2"/>
    <dgm:cxn modelId="{1D6994DC-4500-4B1C-B900-DA97EF402F69}" srcId="{6A4CA7BD-E2DB-4D0C-A385-ABEB04F36F63}" destId="{EA92C254-5245-410E-BE8F-5B89A6279EC2}" srcOrd="0" destOrd="0" parTransId="{D50D1153-A978-4CFA-B9C9-F23342E6CA03}" sibTransId="{D87B444F-335C-47B3-994F-51BBCF5969BF}"/>
    <dgm:cxn modelId="{A72305E5-25B5-44EC-83CA-BC921F193509}" type="presOf" srcId="{B3086F26-36B9-478B-A008-240073CDC30F}" destId="{BDED0493-BCDC-4050-B628-11ED64DE864E}" srcOrd="1" destOrd="0" presId="urn:microsoft.com/office/officeart/2005/8/layout/hierarchy2"/>
    <dgm:cxn modelId="{22C30EEC-6241-43F9-A85A-EB58F1C99E55}" type="presOf" srcId="{351B0636-FF86-4D79-BAD4-739AD7488FA0}" destId="{A35B089B-7F80-4A2B-921F-80AEBBF2CACD}" srcOrd="0" destOrd="0" presId="urn:microsoft.com/office/officeart/2005/8/layout/hierarchy2"/>
    <dgm:cxn modelId="{0D1219FD-A7E6-4869-AC01-AB6D9FD8F8BC}" srcId="{6A4CA7BD-E2DB-4D0C-A385-ABEB04F36F63}" destId="{AC33F527-C91D-4C0C-B76A-23AE39487331}" srcOrd="1" destOrd="0" parTransId="{466ECC42-9108-4DEB-9A35-5A8445C59F0D}" sibTransId="{80CA07CA-28C3-4906-8ECC-724C5AC73634}"/>
    <dgm:cxn modelId="{AA97B3BA-582C-46CF-95B1-7A517181B029}" type="presParOf" srcId="{361BE5EE-3B0E-4D9A-80C9-8603F3AA56FC}" destId="{3CFBF1FE-399A-442F-B872-65509F28733A}" srcOrd="0" destOrd="0" presId="urn:microsoft.com/office/officeart/2005/8/layout/hierarchy2"/>
    <dgm:cxn modelId="{1A174BA4-6704-49A2-A39F-E565E2A985CF}" type="presParOf" srcId="{3CFBF1FE-399A-442F-B872-65509F28733A}" destId="{36EEF243-A5DC-4356-B315-8AA287E72B3A}" srcOrd="0" destOrd="0" presId="urn:microsoft.com/office/officeart/2005/8/layout/hierarchy2"/>
    <dgm:cxn modelId="{78FDF1CA-FA18-4A7A-8CAE-85439DEAACAF}" type="presParOf" srcId="{3CFBF1FE-399A-442F-B872-65509F28733A}" destId="{9790361D-F1B0-4349-A467-2977A10E0BA6}" srcOrd="1" destOrd="0" presId="urn:microsoft.com/office/officeart/2005/8/layout/hierarchy2"/>
    <dgm:cxn modelId="{96EFEB25-0E21-484F-AD6A-6A01E0E23184}" type="presParOf" srcId="{9790361D-F1B0-4349-A467-2977A10E0BA6}" destId="{63462EDF-C8A8-41C3-BEB6-DC7A67C8B49C}" srcOrd="0" destOrd="0" presId="urn:microsoft.com/office/officeart/2005/8/layout/hierarchy2"/>
    <dgm:cxn modelId="{8DC14ED9-3428-4657-880B-74FDFA3DD0A5}" type="presParOf" srcId="{63462EDF-C8A8-41C3-BEB6-DC7A67C8B49C}" destId="{D721BA30-3806-483D-A72C-CE812382E2F9}" srcOrd="0" destOrd="0" presId="urn:microsoft.com/office/officeart/2005/8/layout/hierarchy2"/>
    <dgm:cxn modelId="{0D0E55DF-C065-47C2-982B-A6E10B32EE35}" type="presParOf" srcId="{9790361D-F1B0-4349-A467-2977A10E0BA6}" destId="{A8CAB843-B7BE-4949-9443-87DEE7CC6504}" srcOrd="1" destOrd="0" presId="urn:microsoft.com/office/officeart/2005/8/layout/hierarchy2"/>
    <dgm:cxn modelId="{134BF5E7-FD11-4220-A1E4-11E672E06ACF}" type="presParOf" srcId="{A8CAB843-B7BE-4949-9443-87DEE7CC6504}" destId="{B04BF1B7-BF7A-40AA-B8A4-4F62C1534D1C}" srcOrd="0" destOrd="0" presId="urn:microsoft.com/office/officeart/2005/8/layout/hierarchy2"/>
    <dgm:cxn modelId="{ABE3E660-E351-41AE-9E41-679601F624AB}" type="presParOf" srcId="{A8CAB843-B7BE-4949-9443-87DEE7CC6504}" destId="{982FD3BD-FFD1-4014-B8B0-BD13C9A91C34}" srcOrd="1" destOrd="0" presId="urn:microsoft.com/office/officeart/2005/8/layout/hierarchy2"/>
    <dgm:cxn modelId="{C624BCE1-65C6-49DA-8DE8-F94AD4B02EC3}" type="presParOf" srcId="{982FD3BD-FFD1-4014-B8B0-BD13C9A91C34}" destId="{8CA2D595-8E81-4B3C-A11E-420901A6EB3A}" srcOrd="0" destOrd="0" presId="urn:microsoft.com/office/officeart/2005/8/layout/hierarchy2"/>
    <dgm:cxn modelId="{5CEAC098-7169-410A-BBB2-1305CCC02296}" type="presParOf" srcId="{8CA2D595-8E81-4B3C-A11E-420901A6EB3A}" destId="{BDED0493-BCDC-4050-B628-11ED64DE864E}" srcOrd="0" destOrd="0" presId="urn:microsoft.com/office/officeart/2005/8/layout/hierarchy2"/>
    <dgm:cxn modelId="{CC575D5E-384B-4E21-AFD5-35F955DCB35D}" type="presParOf" srcId="{982FD3BD-FFD1-4014-B8B0-BD13C9A91C34}" destId="{3FE06F1D-EE17-4045-8B27-C4EC989CAB9C}" srcOrd="1" destOrd="0" presId="urn:microsoft.com/office/officeart/2005/8/layout/hierarchy2"/>
    <dgm:cxn modelId="{D3A6F900-D79D-4B62-9BDF-C0A3CF983D11}" type="presParOf" srcId="{3FE06F1D-EE17-4045-8B27-C4EC989CAB9C}" destId="{A35B089B-7F80-4A2B-921F-80AEBBF2CACD}" srcOrd="0" destOrd="0" presId="urn:microsoft.com/office/officeart/2005/8/layout/hierarchy2"/>
    <dgm:cxn modelId="{7B97DAEE-2160-4B06-934D-BED949D7FCFD}" type="presParOf" srcId="{3FE06F1D-EE17-4045-8B27-C4EC989CAB9C}" destId="{A2F63487-D999-47D7-9DDB-B4C67C37EF33}" srcOrd="1" destOrd="0" presId="urn:microsoft.com/office/officeart/2005/8/layout/hierarchy2"/>
    <dgm:cxn modelId="{2E1FCFB5-B329-47D5-9343-1C958F82B343}" type="presParOf" srcId="{9790361D-F1B0-4349-A467-2977A10E0BA6}" destId="{20131A71-7480-4A1C-B0EE-C1DDFC202B41}" srcOrd="2" destOrd="0" presId="urn:microsoft.com/office/officeart/2005/8/layout/hierarchy2"/>
    <dgm:cxn modelId="{638B640E-5761-4F58-8CE0-2F1F53AD59B7}" type="presParOf" srcId="{20131A71-7480-4A1C-B0EE-C1DDFC202B41}" destId="{06B5E363-4912-4CFF-AA99-9A56DACF999F}" srcOrd="0" destOrd="0" presId="urn:microsoft.com/office/officeart/2005/8/layout/hierarchy2"/>
    <dgm:cxn modelId="{EA0E1849-9299-4E41-9ED5-50D3C39350BA}" type="presParOf" srcId="{9790361D-F1B0-4349-A467-2977A10E0BA6}" destId="{ED025947-949A-41F0-9149-60488950244C}" srcOrd="3" destOrd="0" presId="urn:microsoft.com/office/officeart/2005/8/layout/hierarchy2"/>
    <dgm:cxn modelId="{7248F70E-8E9B-4026-BA4F-8C883633D9FF}" type="presParOf" srcId="{ED025947-949A-41F0-9149-60488950244C}" destId="{A330CAFD-F7CC-435E-A2AE-54BEEDD7E953}" srcOrd="0" destOrd="0" presId="urn:microsoft.com/office/officeart/2005/8/layout/hierarchy2"/>
    <dgm:cxn modelId="{43592834-1C77-4E4E-B4EF-835079FA1FCE}" type="presParOf" srcId="{ED025947-949A-41F0-9149-60488950244C}" destId="{6A4802A4-57EC-41E7-B532-504BE30EBAD2}" srcOrd="1" destOrd="0" presId="urn:microsoft.com/office/officeart/2005/8/layout/hierarchy2"/>
    <dgm:cxn modelId="{87B82F9A-AD1F-463D-B5D4-BD2E33E5EF12}" type="presParOf" srcId="{6A4802A4-57EC-41E7-B532-504BE30EBAD2}" destId="{6595A8A4-02E1-480E-8EBD-D550E3FEA778}" srcOrd="0" destOrd="0" presId="urn:microsoft.com/office/officeart/2005/8/layout/hierarchy2"/>
    <dgm:cxn modelId="{E35EFF69-D16B-46ED-A2CD-0C68293D9B76}" type="presParOf" srcId="{6595A8A4-02E1-480E-8EBD-D550E3FEA778}" destId="{07414819-2E93-44A8-B4AA-A651C7580866}" srcOrd="0" destOrd="0" presId="urn:microsoft.com/office/officeart/2005/8/layout/hierarchy2"/>
    <dgm:cxn modelId="{4057C096-EBAE-4058-9FB4-4845AC4B6CC2}" type="presParOf" srcId="{6A4802A4-57EC-41E7-B532-504BE30EBAD2}" destId="{7078AF9F-0655-44E9-81DC-4E0C58CC3F14}" srcOrd="1" destOrd="0" presId="urn:microsoft.com/office/officeart/2005/8/layout/hierarchy2"/>
    <dgm:cxn modelId="{464A0655-46BB-4BFC-8FA7-50240EA04ECC}" type="presParOf" srcId="{7078AF9F-0655-44E9-81DC-4E0C58CC3F14}" destId="{5E3081E1-2217-4DCE-B852-0A10FD6360B0}" srcOrd="0" destOrd="0" presId="urn:microsoft.com/office/officeart/2005/8/layout/hierarchy2"/>
    <dgm:cxn modelId="{14A3FB02-53A3-495F-BD01-5F115B082CC9}" type="presParOf" srcId="{7078AF9F-0655-44E9-81DC-4E0C58CC3F14}" destId="{02D265B2-B077-4918-B1AA-C6B65BDD4D7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5CDC2-1E8E-4160-AD33-05A2C4665C9E}">
      <dsp:nvSpPr>
        <dsp:cNvPr id="0" name=""/>
        <dsp:cNvSpPr/>
      </dsp:nvSpPr>
      <dsp:spPr>
        <a:xfrm rot="10800000">
          <a:off x="1318667" y="1086"/>
          <a:ext cx="5044726" cy="97904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1429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лично в Университет</a:t>
          </a:r>
        </a:p>
      </dsp:txBody>
      <dsp:txXfrm rot="10800000">
        <a:off x="1563427" y="1086"/>
        <a:ext cx="4799966" cy="979040"/>
      </dsp:txXfrm>
    </dsp:sp>
    <dsp:sp modelId="{56B21115-B938-4C94-9EAD-EB223219258C}">
      <dsp:nvSpPr>
        <dsp:cNvPr id="0" name=""/>
        <dsp:cNvSpPr/>
      </dsp:nvSpPr>
      <dsp:spPr>
        <a:xfrm>
          <a:off x="934229" y="85015"/>
          <a:ext cx="836721" cy="88234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68C30F-B1AD-40A9-8B11-116E44C837DE}">
      <dsp:nvSpPr>
        <dsp:cNvPr id="0" name=""/>
        <dsp:cNvSpPr/>
      </dsp:nvSpPr>
      <dsp:spPr>
        <a:xfrm rot="10800000">
          <a:off x="1290043" y="1157095"/>
          <a:ext cx="5092099" cy="104581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1429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через операторов почтовой связи общего пользования</a:t>
          </a:r>
        </a:p>
      </dsp:txBody>
      <dsp:txXfrm rot="10800000">
        <a:off x="1551496" y="1157095"/>
        <a:ext cx="4830646" cy="1045812"/>
      </dsp:txXfrm>
    </dsp:sp>
    <dsp:sp modelId="{8CEDCFA5-9492-4127-8A25-849CB6E3466D}">
      <dsp:nvSpPr>
        <dsp:cNvPr id="0" name=""/>
        <dsp:cNvSpPr/>
      </dsp:nvSpPr>
      <dsp:spPr>
        <a:xfrm>
          <a:off x="933456" y="1186198"/>
          <a:ext cx="864341" cy="926033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1B4D3B-37E4-47D1-9F76-AFBFC2FFB4F3}">
      <dsp:nvSpPr>
        <dsp:cNvPr id="0" name=""/>
        <dsp:cNvSpPr/>
      </dsp:nvSpPr>
      <dsp:spPr>
        <a:xfrm rot="10800000">
          <a:off x="1315394" y="2272779"/>
          <a:ext cx="5073638" cy="132576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1429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в электронной форме путем заполнения регистрационной формы в Личном кабинете абитуриента</a:t>
          </a:r>
        </a:p>
      </dsp:txBody>
      <dsp:txXfrm rot="10800000">
        <a:off x="1646834" y="2272779"/>
        <a:ext cx="4742198" cy="1325760"/>
      </dsp:txXfrm>
    </dsp:sp>
    <dsp:sp modelId="{0124C981-CE79-40B2-878B-81D776AB8490}">
      <dsp:nvSpPr>
        <dsp:cNvPr id="0" name=""/>
        <dsp:cNvSpPr/>
      </dsp:nvSpPr>
      <dsp:spPr>
        <a:xfrm>
          <a:off x="971564" y="2595184"/>
          <a:ext cx="844528" cy="89514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06C796-9C17-4673-BAD1-32046279E52C}">
      <dsp:nvSpPr>
        <dsp:cNvPr id="0" name=""/>
        <dsp:cNvSpPr/>
      </dsp:nvSpPr>
      <dsp:spPr>
        <a:xfrm rot="10800000">
          <a:off x="1321644" y="3892368"/>
          <a:ext cx="5036375" cy="80441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1429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посредством </a:t>
          </a:r>
          <a:r>
            <a:rPr lang="ru-RU" sz="1600" b="1" kern="1200" dirty="0" err="1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суперсервиса</a:t>
          </a:r>
          <a:r>
            <a:rPr lang="ru-RU" sz="1600" b="1" kern="12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 «Поступление в вуз онлайн»</a:t>
          </a:r>
          <a:r>
            <a:rPr lang="en-US" sz="1600" b="1" kern="12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 </a:t>
          </a:r>
          <a:endParaRPr lang="ru-RU" sz="1600" b="1" kern="1200" dirty="0">
            <a:solidFill>
              <a:schemeClr val="accent3">
                <a:lumMod val="50000"/>
              </a:schemeClr>
            </a:solidFill>
            <a:latin typeface="Georgia" panose="02040502050405020303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(кроме магистратуры и СПО)</a:t>
          </a:r>
        </a:p>
      </dsp:txBody>
      <dsp:txXfrm rot="10800000">
        <a:off x="1522746" y="3892368"/>
        <a:ext cx="4835273" cy="804410"/>
      </dsp:txXfrm>
    </dsp:sp>
    <dsp:sp modelId="{9B5B4755-5BF7-4FF9-B97E-B768A16008C0}">
      <dsp:nvSpPr>
        <dsp:cNvPr id="0" name=""/>
        <dsp:cNvSpPr/>
      </dsp:nvSpPr>
      <dsp:spPr>
        <a:xfrm>
          <a:off x="986119" y="3882607"/>
          <a:ext cx="823571" cy="82393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EF243-A5DC-4356-B315-8AA287E72B3A}">
      <dsp:nvSpPr>
        <dsp:cNvPr id="0" name=""/>
        <dsp:cNvSpPr/>
      </dsp:nvSpPr>
      <dsp:spPr>
        <a:xfrm>
          <a:off x="0" y="678799"/>
          <a:ext cx="1624098" cy="1258080"/>
        </a:xfrm>
        <a:prstGeom prst="roundRect">
          <a:avLst>
            <a:gd name="adj" fmla="val 10000"/>
          </a:avLst>
        </a:prstGeom>
        <a:solidFill>
          <a:schemeClr val="accent6">
            <a:lumMod val="50000"/>
            <a:alpha val="36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Сроки подачи документов</a:t>
          </a:r>
        </a:p>
      </dsp:txBody>
      <dsp:txXfrm>
        <a:off x="36848" y="715647"/>
        <a:ext cx="1550402" cy="1184384"/>
      </dsp:txXfrm>
    </dsp:sp>
    <dsp:sp modelId="{63462EDF-C8A8-41C3-BEB6-DC7A67C8B49C}">
      <dsp:nvSpPr>
        <dsp:cNvPr id="0" name=""/>
        <dsp:cNvSpPr/>
      </dsp:nvSpPr>
      <dsp:spPr>
        <a:xfrm rot="2572605">
          <a:off x="1527994" y="1525762"/>
          <a:ext cx="719396" cy="53648"/>
        </a:xfrm>
        <a:custGeom>
          <a:avLst/>
          <a:gdLst/>
          <a:ahLst/>
          <a:cxnLst/>
          <a:rect l="0" t="0" r="0" b="0"/>
          <a:pathLst>
            <a:path>
              <a:moveTo>
                <a:pt x="0" y="26824"/>
              </a:moveTo>
              <a:lnTo>
                <a:pt x="719396" y="26824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C00000"/>
            </a:solidFill>
          </a:endParaRPr>
        </a:p>
      </dsp:txBody>
      <dsp:txXfrm>
        <a:off x="1869707" y="1534602"/>
        <a:ext cx="35969" cy="35969"/>
      </dsp:txXfrm>
    </dsp:sp>
    <dsp:sp modelId="{B04BF1B7-BF7A-40AA-B8A4-4F62C1534D1C}">
      <dsp:nvSpPr>
        <dsp:cNvPr id="0" name=""/>
        <dsp:cNvSpPr/>
      </dsp:nvSpPr>
      <dsp:spPr>
        <a:xfrm>
          <a:off x="2151286" y="1361201"/>
          <a:ext cx="1977665" cy="872264"/>
        </a:xfrm>
        <a:prstGeom prst="roundRect">
          <a:avLst>
            <a:gd name="adj" fmla="val 10000"/>
          </a:avLst>
        </a:prstGeom>
        <a:solidFill>
          <a:schemeClr val="accent6">
            <a:lumMod val="50000"/>
            <a:alpha val="4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для лиц, имеющих результаты ЕГЭ</a:t>
          </a:r>
        </a:p>
      </dsp:txBody>
      <dsp:txXfrm>
        <a:off x="2176834" y="1386749"/>
        <a:ext cx="1926569" cy="821168"/>
      </dsp:txXfrm>
    </dsp:sp>
    <dsp:sp modelId="{8CA2D595-8E81-4B3C-A11E-420901A6EB3A}">
      <dsp:nvSpPr>
        <dsp:cNvPr id="0" name=""/>
        <dsp:cNvSpPr/>
      </dsp:nvSpPr>
      <dsp:spPr>
        <a:xfrm rot="53191">
          <a:off x="4128923" y="1774199"/>
          <a:ext cx="476915" cy="53648"/>
        </a:xfrm>
        <a:custGeom>
          <a:avLst/>
          <a:gdLst/>
          <a:ahLst/>
          <a:cxnLst/>
          <a:rect l="0" t="0" r="0" b="0"/>
          <a:pathLst>
            <a:path>
              <a:moveTo>
                <a:pt x="0" y="26824"/>
              </a:moveTo>
              <a:lnTo>
                <a:pt x="476915" y="26824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C00000"/>
            </a:solidFill>
          </a:endParaRPr>
        </a:p>
      </dsp:txBody>
      <dsp:txXfrm>
        <a:off x="4355458" y="1789100"/>
        <a:ext cx="23845" cy="23845"/>
      </dsp:txXfrm>
    </dsp:sp>
    <dsp:sp modelId="{A35B089B-7F80-4A2B-921F-80AEBBF2CACD}">
      <dsp:nvSpPr>
        <dsp:cNvPr id="0" name=""/>
        <dsp:cNvSpPr/>
      </dsp:nvSpPr>
      <dsp:spPr>
        <a:xfrm>
          <a:off x="4605810" y="1246395"/>
          <a:ext cx="3477762" cy="1116634"/>
        </a:xfrm>
        <a:prstGeom prst="roundRect">
          <a:avLst>
            <a:gd name="adj" fmla="val 10000"/>
          </a:avLst>
        </a:prstGeom>
        <a:solidFill>
          <a:schemeClr val="accent6">
            <a:lumMod val="50000"/>
            <a:alpha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с 20 июня по 25 июля </a:t>
          </a:r>
          <a:r>
            <a:rPr lang="ru-RU" sz="12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(бюджетная основа</a:t>
          </a:r>
          <a:r>
            <a:rPr lang="en-US" sz="12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)</a:t>
          </a:r>
          <a:endParaRPr lang="ru-RU" sz="1200" b="1" kern="1200" dirty="0">
            <a:latin typeface="Georgia" panose="02040502050405020303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с 20 июня по 20 августа </a:t>
          </a:r>
          <a:endParaRPr lang="en-US" sz="1600" b="1" kern="1200" dirty="0">
            <a:latin typeface="Georgia" panose="02040502050405020303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(платная основа</a:t>
          </a:r>
          <a:r>
            <a:rPr lang="en-US" sz="12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)</a:t>
          </a:r>
          <a:endParaRPr lang="ru-RU" sz="1200" b="1" kern="1200" dirty="0">
            <a:latin typeface="Georgia" panose="02040502050405020303" pitchFamily="18" charset="0"/>
            <a:cs typeface="Times New Roman" panose="02020603050405020304" pitchFamily="18" charset="0"/>
          </a:endParaRPr>
        </a:p>
      </dsp:txBody>
      <dsp:txXfrm>
        <a:off x="4638515" y="1279100"/>
        <a:ext cx="3412352" cy="1051224"/>
      </dsp:txXfrm>
    </dsp:sp>
    <dsp:sp modelId="{20131A71-7480-4A1C-B0EE-C1DDFC202B41}">
      <dsp:nvSpPr>
        <dsp:cNvPr id="0" name=""/>
        <dsp:cNvSpPr/>
      </dsp:nvSpPr>
      <dsp:spPr>
        <a:xfrm rot="18349275">
          <a:off x="1437242" y="915698"/>
          <a:ext cx="901074" cy="53648"/>
        </a:xfrm>
        <a:custGeom>
          <a:avLst/>
          <a:gdLst/>
          <a:ahLst/>
          <a:cxnLst/>
          <a:rect l="0" t="0" r="0" b="0"/>
          <a:pathLst>
            <a:path>
              <a:moveTo>
                <a:pt x="0" y="26824"/>
              </a:moveTo>
              <a:lnTo>
                <a:pt x="901074" y="26824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C00000"/>
            </a:solidFill>
          </a:endParaRPr>
        </a:p>
      </dsp:txBody>
      <dsp:txXfrm>
        <a:off x="1865252" y="919996"/>
        <a:ext cx="45053" cy="45053"/>
      </dsp:txXfrm>
    </dsp:sp>
    <dsp:sp modelId="{A330CAFD-F7CC-435E-A2AE-54BEEDD7E953}">
      <dsp:nvSpPr>
        <dsp:cNvPr id="0" name=""/>
        <dsp:cNvSpPr/>
      </dsp:nvSpPr>
      <dsp:spPr>
        <a:xfrm>
          <a:off x="2151459" y="138158"/>
          <a:ext cx="1999549" cy="878095"/>
        </a:xfrm>
        <a:prstGeom prst="roundRect">
          <a:avLst>
            <a:gd name="adj" fmla="val 10000"/>
          </a:avLst>
        </a:prstGeom>
        <a:solidFill>
          <a:schemeClr val="accent6">
            <a:lumMod val="50000"/>
            <a:alpha val="43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для лиц, поступающих по результатам ВИ</a:t>
          </a:r>
        </a:p>
      </dsp:txBody>
      <dsp:txXfrm>
        <a:off x="2177178" y="163877"/>
        <a:ext cx="1948111" cy="826657"/>
      </dsp:txXfrm>
    </dsp:sp>
    <dsp:sp modelId="{6595A8A4-02E1-480E-8EBD-D550E3FEA778}">
      <dsp:nvSpPr>
        <dsp:cNvPr id="0" name=""/>
        <dsp:cNvSpPr/>
      </dsp:nvSpPr>
      <dsp:spPr>
        <a:xfrm rot="21229303">
          <a:off x="4149725" y="526598"/>
          <a:ext cx="441978" cy="53648"/>
        </a:xfrm>
        <a:custGeom>
          <a:avLst/>
          <a:gdLst/>
          <a:ahLst/>
          <a:cxnLst/>
          <a:rect l="0" t="0" r="0" b="0"/>
          <a:pathLst>
            <a:path>
              <a:moveTo>
                <a:pt x="0" y="26824"/>
              </a:moveTo>
              <a:lnTo>
                <a:pt x="441978" y="26824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C00000"/>
            </a:solidFill>
          </a:endParaRPr>
        </a:p>
      </dsp:txBody>
      <dsp:txXfrm>
        <a:off x="4359665" y="542373"/>
        <a:ext cx="22098" cy="22098"/>
      </dsp:txXfrm>
    </dsp:sp>
    <dsp:sp modelId="{5E3081E1-2217-4DCE-B852-0A10FD6360B0}">
      <dsp:nvSpPr>
        <dsp:cNvPr id="0" name=""/>
        <dsp:cNvSpPr/>
      </dsp:nvSpPr>
      <dsp:spPr>
        <a:xfrm>
          <a:off x="4590420" y="0"/>
          <a:ext cx="3440204" cy="1059279"/>
        </a:xfrm>
        <a:prstGeom prst="roundRect">
          <a:avLst>
            <a:gd name="adj" fmla="val 10000"/>
          </a:avLst>
        </a:prstGeom>
        <a:solidFill>
          <a:schemeClr val="accent6">
            <a:lumMod val="50000"/>
            <a:alpha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с 20 июня по 12 июля </a:t>
          </a:r>
          <a:r>
            <a:rPr lang="ru-RU" sz="12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(бюджетная основа)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с 20 июня по 05 августа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(платная основа</a:t>
          </a:r>
          <a:r>
            <a:rPr lang="en-US" sz="12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)</a:t>
          </a:r>
          <a:endParaRPr lang="ru-RU" sz="1200" b="1" kern="1200" dirty="0">
            <a:latin typeface="Georgia" panose="02040502050405020303" pitchFamily="18" charset="0"/>
            <a:cs typeface="Times New Roman" panose="02020603050405020304" pitchFamily="18" charset="0"/>
          </a:endParaRPr>
        </a:p>
      </dsp:txBody>
      <dsp:txXfrm>
        <a:off x="4621445" y="31025"/>
        <a:ext cx="3378154" cy="997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23C37-41C5-40AC-A250-1F028CB3EA2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876C7-2ABC-4B45-9CE6-D4E330596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29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32A19-D794-4E46-B837-C9166A754FD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259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2A19-D794-4E46-B837-C9166A754FD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21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2A19-D794-4E46-B837-C9166A754FD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65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32A19-D794-4E46-B837-C9166A754FD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259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2A19-D794-4E46-B837-C9166A754FD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069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2A19-D794-4E46-B837-C9166A754FD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069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32A19-D794-4E46-B837-C9166A754FD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259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32A19-D794-4E46-B837-C9166A754FD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259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32A19-D794-4E46-B837-C9166A754FD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25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50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796819"/>
            <a:ext cx="40656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063200" y="1796819"/>
            <a:ext cx="40656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126400" y="1796819"/>
            <a:ext cx="40656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198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159552" y="322345"/>
            <a:ext cx="384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219843" y="303106"/>
            <a:ext cx="384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8092717" y="303106"/>
            <a:ext cx="384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59552" y="2421000"/>
            <a:ext cx="384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159552" y="4519655"/>
            <a:ext cx="384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1344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53539" h="5143500">
                <a:moveTo>
                  <a:pt x="8820472" y="267494"/>
                </a:moveTo>
                <a:lnTo>
                  <a:pt x="8820472" y="4948014"/>
                </a:lnTo>
                <a:lnTo>
                  <a:pt x="5553076" y="4948014"/>
                </a:lnTo>
                <a:lnTo>
                  <a:pt x="5553076" y="267494"/>
                </a:lnTo>
                <a:close/>
                <a:moveTo>
                  <a:pt x="9153539" y="0"/>
                </a:moveTo>
                <a:lnTo>
                  <a:pt x="0" y="0"/>
                </a:lnTo>
                <a:lnTo>
                  <a:pt x="0" y="5143500"/>
                </a:lnTo>
                <a:lnTo>
                  <a:pt x="9153539" y="5143500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280587" y="356659"/>
            <a:ext cx="4392149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744629" y="2468893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656736" y="4581128"/>
            <a:ext cx="4103893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280587" y="2468893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656736" y="2468132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744629" y="356659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7739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85139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17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101075"/>
            <a:ext cx="12192000" cy="2304256"/>
          </a:xfrm>
          <a:prstGeom prst="rect">
            <a:avLst/>
          </a:prstGeom>
          <a:gradFill flip="none" rotWithShape="1">
            <a:gsLst>
              <a:gs pos="20000">
                <a:srgbClr val="FFFFFF">
                  <a:alpha val="90000"/>
                </a:srgbClr>
              </a:gs>
              <a:gs pos="0">
                <a:schemeClr val="bg1">
                  <a:alpha val="0"/>
                </a:schemeClr>
              </a:gs>
              <a:gs pos="80000">
                <a:schemeClr val="bg1">
                  <a:alpha val="9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393435"/>
            <a:ext cx="12192000" cy="816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+mn-ea"/>
              </a:rPr>
              <a:t>FREE 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22689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67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867" b="1" dirty="0"/>
              <a:t>INSERT THE TITLE OF YOUR PRESENTATION HERE</a:t>
            </a:r>
            <a:endParaRPr lang="en-US" altLang="ko-KR" sz="1867" dirty="0"/>
          </a:p>
        </p:txBody>
      </p:sp>
    </p:spTree>
    <p:extLst>
      <p:ext uri="{BB962C8B-B14F-4D97-AF65-F5344CB8AC3E}">
        <p14:creationId xmlns:p14="http://schemas.microsoft.com/office/powerpoint/2010/main" val="374060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0" y="0"/>
            <a:ext cx="4271797" cy="68580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57531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0520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0" y="4965171"/>
            <a:ext cx="12192000" cy="189282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84280" y="4053450"/>
            <a:ext cx="1823441" cy="18234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410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7803" y="1988840"/>
            <a:ext cx="3395381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397227" y="1988840"/>
            <a:ext cx="3395381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176651" y="1988840"/>
            <a:ext cx="3395381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583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3072342"/>
            <a:ext cx="12192000" cy="1892829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10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507" y="2030428"/>
            <a:ext cx="3744416" cy="45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07370" y="2214625"/>
            <a:ext cx="2159479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018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72064" y="2372882"/>
            <a:ext cx="4267241" cy="3214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241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0959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6480043" y="1508787"/>
            <a:ext cx="5711957" cy="3840427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110272" y="0"/>
            <a:ext cx="44514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890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alphaModFix amt="9000"/>
            <a:lum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7000" contras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73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 contras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" y="4023939"/>
            <a:ext cx="12196497" cy="2423917"/>
          </a:xfrm>
        </p:spPr>
        <p:txBody>
          <a:bodyPr/>
          <a:lstStyle/>
          <a:p>
            <a:r>
              <a:rPr lang="ru-RU" altLang="ko-KR" sz="5333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맑은 고딕" pitchFamily="50" charset="-127"/>
              </a:rPr>
              <a:t>Поступление в Университет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" y="284888"/>
            <a:ext cx="12196496" cy="400110"/>
          </a:xfrm>
          <a:prstGeom prst="rect">
            <a:avLst/>
          </a:prstGeom>
          <a:solidFill>
            <a:srgbClr val="FFFCFB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맑은 고딕" pitchFamily="50" charset="-127"/>
              </a:rPr>
              <a:t>Оренбургский институт (филиал) Университета имени О.Е. </a:t>
            </a:r>
            <a:r>
              <a:rPr lang="ru-RU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맑은 고딕" pitchFamily="50" charset="-127"/>
              </a:rPr>
              <a:t>Кутафина</a:t>
            </a:r>
            <a:r>
              <a:rPr lang="ru-RU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맑은 고딕" pitchFamily="50" charset="-127"/>
              </a:rPr>
              <a:t> (МГЮА)</a:t>
            </a:r>
          </a:p>
        </p:txBody>
      </p:sp>
      <p:sp>
        <p:nvSpPr>
          <p:cNvPr id="8" name="Rectangle 3"/>
          <p:cNvSpPr/>
          <p:nvPr/>
        </p:nvSpPr>
        <p:spPr>
          <a:xfrm>
            <a:off x="3983765" y="284887"/>
            <a:ext cx="6384032" cy="1389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471" y="917061"/>
            <a:ext cx="517091" cy="46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47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" y="1412777"/>
            <a:ext cx="12191999" cy="584771"/>
          </a:xfrm>
          <a:prstGeom prst="rect">
            <a:avLst/>
          </a:prstGeom>
          <a:solidFill>
            <a:schemeClr val="accent6">
              <a:lumMod val="50000"/>
              <a:alpha val="16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pPr indent="609585"/>
            <a:r>
              <a:rPr lang="ru-RU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В заявлении о приеме на места в рамках КЦП поступающий указывает все условия поступления, по которым он хочет поступать в организацию на бюджетные места</a:t>
            </a:r>
            <a:endParaRPr lang="en-US" altLang="ko-KR" sz="1500" b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26124" y="367169"/>
            <a:ext cx="12192000" cy="685903"/>
          </a:xfrm>
          <a:prstGeom prst="rect">
            <a:avLst/>
          </a:prstGeom>
          <a:solidFill>
            <a:schemeClr val="accent6">
              <a:lumMod val="50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7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9881" y="3429001"/>
            <a:ext cx="8736971" cy="553994"/>
          </a:xfrm>
          <a:prstGeom prst="rect">
            <a:avLst/>
          </a:prstGeom>
          <a:solidFill>
            <a:srgbClr val="FFFCFB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indent="609585" algn="just"/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1) Направления подготовки/ специальности </a:t>
            </a:r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(40.03.01 Юриспруденция; 40.05.01 Правовое обеспечение национальной безопасности) 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3605" y="2110610"/>
            <a:ext cx="9509523" cy="769437"/>
          </a:xfrm>
          <a:prstGeom prst="rect">
            <a:avLst/>
          </a:prstGeom>
          <a:solidFill>
            <a:srgbClr val="FFFCFB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altLang="ko-K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Условия поступления, которые должны быть </a:t>
            </a:r>
          </a:p>
          <a:p>
            <a:pPr algn="ctr"/>
            <a:r>
              <a:rPr lang="ru-RU" altLang="ko-K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в </a:t>
            </a:r>
            <a:r>
              <a:rPr lang="ru-RU" altLang="ko-KR" sz="21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одном</a:t>
            </a:r>
            <a:r>
              <a:rPr lang="ru-RU" altLang="ko-K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 заявлении о приеме </a:t>
            </a:r>
            <a:endParaRPr lang="en-US" altLang="ko-KR" sz="2100" b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818313" y="2944693"/>
            <a:ext cx="960107" cy="384043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9349" y="4269481"/>
            <a:ext cx="1904761" cy="12926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altLang="ko-KR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Все</a:t>
            </a:r>
          </a:p>
          <a:p>
            <a:pPr algn="ctr"/>
            <a:r>
              <a:rPr lang="ru-RU" altLang="ko-KR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 бюджетные конкурсные</a:t>
            </a:r>
          </a:p>
          <a:p>
            <a:pPr algn="ctr"/>
            <a:r>
              <a:rPr lang="ru-RU" altLang="ko-KR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 группы</a:t>
            </a:r>
            <a:endParaRPr lang="en-US" altLang="ko-KR" sz="1900" b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40928" y="4536221"/>
            <a:ext cx="8736971" cy="369332"/>
          </a:xfrm>
          <a:prstGeom prst="rect">
            <a:avLst/>
          </a:prstGeom>
          <a:solidFill>
            <a:srgbClr val="FFFCFB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indent="609585" algn="just"/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2) Формы обучения </a:t>
            </a:r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(очная, очно-заочная, заочная) 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34348" y="5040162"/>
            <a:ext cx="8736971" cy="369328"/>
          </a:xfrm>
          <a:prstGeom prst="rect">
            <a:avLst/>
          </a:prstGeom>
          <a:solidFill>
            <a:srgbClr val="FFFCFB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indent="609585" algn="just"/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3) Головная организация/филиал </a:t>
            </a:r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(Оренбургский филиал)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0928" y="5728769"/>
            <a:ext cx="8736971" cy="615549"/>
          </a:xfrm>
          <a:prstGeom prst="rect">
            <a:avLst/>
          </a:prstGeom>
          <a:solidFill>
            <a:srgbClr val="FFFCFB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indent="609585" algn="just"/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4) Поступление на основные места, на места особой квоты, на места целевой квоты, на места отдельной квоты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2255573" y="3849435"/>
            <a:ext cx="384043" cy="2112235"/>
          </a:xfrm>
          <a:prstGeom prst="lef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2" y="356659"/>
            <a:ext cx="768085" cy="67207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633306" y="347566"/>
            <a:ext cx="5720900" cy="69249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altLang="ko-KR" sz="37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Заявление о приеме </a:t>
            </a:r>
            <a:endParaRPr lang="ko-KR" altLang="en-US" sz="37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07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3202"/>
            <a:ext cx="12192000" cy="685903"/>
          </a:xfrm>
          <a:prstGeom prst="rect">
            <a:avLst/>
          </a:prstGeom>
          <a:solidFill>
            <a:schemeClr val="accent6">
              <a:lumMod val="50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37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Формирование списков</a:t>
            </a:r>
            <a:endParaRPr lang="ko-KR" altLang="en-US" sz="37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83499" y="1892831"/>
            <a:ext cx="8544949" cy="1248139"/>
          </a:xfrm>
          <a:prstGeom prst="roundRect">
            <a:avLst/>
          </a:prstGeom>
          <a:solidFill>
            <a:srgbClr val="FFFCFB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 defTabSz="651917">
              <a:spcBef>
                <a:spcPct val="0"/>
              </a:spcBef>
            </a:pPr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Университет формирует конкурсные списки на основном этапе</a:t>
            </a:r>
            <a:endParaRPr lang="ru-RU" sz="1900" b="1" u="sng" dirty="0">
              <a:solidFill>
                <a:srgbClr val="80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1371" y="4389107"/>
            <a:ext cx="5280587" cy="2112235"/>
          </a:xfrm>
          <a:prstGeom prst="roundRect">
            <a:avLst/>
          </a:prstGeom>
          <a:solidFill>
            <a:srgbClr val="FFFCFB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 defTabSz="651917">
              <a:spcBef>
                <a:spcPct val="0"/>
              </a:spcBef>
            </a:pP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лица, зачисленные на места </a:t>
            </a:r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в пределах </a:t>
            </a:r>
          </a:p>
          <a:p>
            <a:pPr algn="ctr" defTabSz="651917">
              <a:spcBef>
                <a:spcPct val="0"/>
              </a:spcBef>
            </a:pPr>
            <a:r>
              <a:rPr lang="ru-RU" sz="19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целевой квоты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dirty="0">
                <a:solidFill>
                  <a:srgbClr val="80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НЕ исключаются </a:t>
            </a:r>
          </a:p>
          <a:p>
            <a:pPr algn="ctr" defTabSz="651917">
              <a:spcBef>
                <a:spcPct val="0"/>
              </a:spcBef>
            </a:pPr>
            <a:r>
              <a:rPr lang="ru-RU" sz="1900" b="1" dirty="0">
                <a:solidFill>
                  <a:srgbClr val="80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из конкурсных списков на основные конкурсные места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по условиям </a:t>
            </a:r>
          </a:p>
          <a:p>
            <a:pPr algn="ctr" defTabSz="651917">
              <a:spcBef>
                <a:spcPct val="0"/>
              </a:spcBef>
            </a:pP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поступления, по которым они зачислены </a:t>
            </a:r>
          </a:p>
          <a:p>
            <a:pPr algn="ctr" defTabSz="651917">
              <a:spcBef>
                <a:spcPct val="0"/>
              </a:spcBef>
            </a:pP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на места в пределах указанных квот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80043" y="4389107"/>
            <a:ext cx="5376597" cy="2121975"/>
          </a:xfrm>
          <a:prstGeom prst="roundRect">
            <a:avLst/>
          </a:prstGeom>
          <a:solidFill>
            <a:srgbClr val="FFFCFB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 defTabSz="651917">
              <a:spcBef>
                <a:spcPct val="0"/>
              </a:spcBef>
            </a:pP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лица, зачисленные на места </a:t>
            </a:r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в пределах </a:t>
            </a:r>
          </a:p>
          <a:p>
            <a:pPr algn="ctr" defTabSz="651917">
              <a:spcBef>
                <a:spcPct val="0"/>
              </a:spcBef>
            </a:pPr>
            <a:r>
              <a:rPr lang="ru-RU" sz="19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особой квоты и отдельной квоты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, </a:t>
            </a:r>
          </a:p>
          <a:p>
            <a:pPr algn="ctr" defTabSz="651917">
              <a:spcBef>
                <a:spcPct val="0"/>
              </a:spcBef>
            </a:pPr>
            <a:r>
              <a:rPr lang="ru-RU" sz="1900" b="1" dirty="0">
                <a:solidFill>
                  <a:srgbClr val="80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исключаются из конкурсных списков на основные конкурсные места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по </a:t>
            </a:r>
          </a:p>
          <a:p>
            <a:pPr algn="ctr" defTabSz="651917">
              <a:spcBef>
                <a:spcPct val="0"/>
              </a:spcBef>
            </a:pP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условиям поступления, по которым они </a:t>
            </a:r>
          </a:p>
          <a:p>
            <a:pPr algn="ctr" defTabSz="651917">
              <a:spcBef>
                <a:spcPct val="0"/>
              </a:spcBef>
            </a:pP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зачислены на места в пределах указанных </a:t>
            </a:r>
          </a:p>
          <a:p>
            <a:pPr algn="ctr" defTabSz="651917">
              <a:spcBef>
                <a:spcPct val="0"/>
              </a:spcBef>
            </a:pP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квот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407702" y="3265949"/>
            <a:ext cx="1970871" cy="1123159"/>
          </a:xfrm>
          <a:prstGeom prst="straightConnector1">
            <a:avLst/>
          </a:prstGeom>
          <a:ln w="76200">
            <a:solidFill>
              <a:srgbClr val="9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672064" y="3265949"/>
            <a:ext cx="2208245" cy="1123159"/>
          </a:xfrm>
          <a:prstGeom prst="straightConnector1">
            <a:avLst/>
          </a:prstGeom>
          <a:ln w="76200">
            <a:solidFill>
              <a:srgbClr val="9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67" y="326519"/>
            <a:ext cx="768085" cy="6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00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335580184"/>
              </p:ext>
            </p:extLst>
          </p:nvPr>
        </p:nvGraphicFramePr>
        <p:xfrm>
          <a:off x="4835111" y="1316765"/>
          <a:ext cx="7344139" cy="470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1" name="Group 11">
            <a:extLst>
              <a:ext uri="{FF2B5EF4-FFF2-40B4-BE49-F238E27FC236}">
                <a16:creationId xmlns:a16="http://schemas.microsoft.com/office/drawing/2014/main" id="{C7A984BB-ADAB-4EEC-A0A1-1941379A82A0}"/>
              </a:ext>
            </a:extLst>
          </p:cNvPr>
          <p:cNvGrpSpPr/>
          <p:nvPr/>
        </p:nvGrpSpPr>
        <p:grpSpPr>
          <a:xfrm>
            <a:off x="521550" y="1775607"/>
            <a:ext cx="4299580" cy="3440765"/>
            <a:chOff x="3995936" y="1131590"/>
            <a:chExt cx="3240001" cy="3249575"/>
          </a:xfrm>
        </p:grpSpPr>
        <p:sp>
          <p:nvSpPr>
            <p:cNvPr id="22" name="Diamond 5">
              <a:extLst>
                <a:ext uri="{FF2B5EF4-FFF2-40B4-BE49-F238E27FC236}">
                  <a16:creationId xmlns:a16="http://schemas.microsoft.com/office/drawing/2014/main" id="{F02BD426-2A79-414C-AF1A-A4E534FB7378}"/>
                </a:ext>
              </a:extLst>
            </p:cNvPr>
            <p:cNvSpPr/>
            <p:nvPr/>
          </p:nvSpPr>
          <p:spPr>
            <a:xfrm>
              <a:off x="3995936" y="1131590"/>
              <a:ext cx="3240001" cy="3249575"/>
            </a:xfrm>
            <a:custGeom>
              <a:avLst/>
              <a:gdLst/>
              <a:ahLst/>
              <a:cxnLst/>
              <a:rect l="l" t="t" r="r" b="b"/>
              <a:pathLst>
                <a:path w="3240001" h="3249575">
                  <a:moveTo>
                    <a:pt x="1275349" y="2002569"/>
                  </a:moveTo>
                  <a:lnTo>
                    <a:pt x="1625117" y="2233002"/>
                  </a:lnTo>
                  <a:lnTo>
                    <a:pt x="1968772" y="2006596"/>
                  </a:lnTo>
                  <a:lnTo>
                    <a:pt x="3240001" y="3249575"/>
                  </a:lnTo>
                  <a:lnTo>
                    <a:pt x="0" y="3249575"/>
                  </a:lnTo>
                  <a:close/>
                  <a:moveTo>
                    <a:pt x="1067116" y="1473605"/>
                  </a:moveTo>
                  <a:lnTo>
                    <a:pt x="1067116" y="1581605"/>
                  </a:lnTo>
                  <a:lnTo>
                    <a:pt x="2183116" y="1581605"/>
                  </a:lnTo>
                  <a:lnTo>
                    <a:pt x="2183116" y="1473605"/>
                  </a:lnTo>
                  <a:close/>
                  <a:moveTo>
                    <a:pt x="1067116" y="1267205"/>
                  </a:moveTo>
                  <a:lnTo>
                    <a:pt x="1067116" y="1375205"/>
                  </a:lnTo>
                  <a:lnTo>
                    <a:pt x="2183116" y="1375205"/>
                  </a:lnTo>
                  <a:lnTo>
                    <a:pt x="2183116" y="1267205"/>
                  </a:lnTo>
                  <a:close/>
                  <a:moveTo>
                    <a:pt x="3240001" y="1172196"/>
                  </a:moveTo>
                  <a:lnTo>
                    <a:pt x="3240001" y="3142550"/>
                  </a:lnTo>
                  <a:lnTo>
                    <a:pt x="2026252" y="1968728"/>
                  </a:lnTo>
                  <a:lnTo>
                    <a:pt x="3049854" y="1294362"/>
                  </a:lnTo>
                  <a:close/>
                  <a:moveTo>
                    <a:pt x="0" y="1172196"/>
                  </a:moveTo>
                  <a:lnTo>
                    <a:pt x="602850" y="1559516"/>
                  </a:lnTo>
                  <a:lnTo>
                    <a:pt x="1217896" y="1964719"/>
                  </a:lnTo>
                  <a:lnTo>
                    <a:pt x="0" y="3142550"/>
                  </a:lnTo>
                  <a:close/>
                  <a:moveTo>
                    <a:pt x="1067116" y="1060805"/>
                  </a:moveTo>
                  <a:lnTo>
                    <a:pt x="1067116" y="1168805"/>
                  </a:lnTo>
                  <a:lnTo>
                    <a:pt x="2183116" y="1168805"/>
                  </a:lnTo>
                  <a:lnTo>
                    <a:pt x="2183116" y="1060805"/>
                  </a:lnTo>
                  <a:close/>
                  <a:moveTo>
                    <a:pt x="869032" y="816137"/>
                  </a:moveTo>
                  <a:lnTo>
                    <a:pt x="2381200" y="816137"/>
                  </a:lnTo>
                  <a:lnTo>
                    <a:pt x="2381200" y="1623491"/>
                  </a:lnTo>
                  <a:lnTo>
                    <a:pt x="1668045" y="2093329"/>
                  </a:lnTo>
                  <a:lnTo>
                    <a:pt x="1625116" y="2121611"/>
                  </a:lnTo>
                  <a:lnTo>
                    <a:pt x="869032" y="1623491"/>
                  </a:lnTo>
                  <a:close/>
                  <a:moveTo>
                    <a:pt x="1625116" y="0"/>
                  </a:moveTo>
                  <a:lnTo>
                    <a:pt x="3235286" y="1060806"/>
                  </a:lnTo>
                  <a:lnTo>
                    <a:pt x="2489212" y="1552331"/>
                  </a:lnTo>
                  <a:lnTo>
                    <a:pt x="2489212" y="708008"/>
                  </a:lnTo>
                  <a:lnTo>
                    <a:pt x="761020" y="708008"/>
                  </a:lnTo>
                  <a:lnTo>
                    <a:pt x="761020" y="1552331"/>
                  </a:lnTo>
                  <a:lnTo>
                    <a:pt x="14946" y="1060806"/>
                  </a:lnTo>
                  <a:close/>
                </a:path>
              </a:pathLst>
            </a:custGeom>
            <a:solidFill>
              <a:schemeClr val="accent1">
                <a:lumMod val="5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3" name="Rectangle 1">
              <a:extLst>
                <a:ext uri="{FF2B5EF4-FFF2-40B4-BE49-F238E27FC236}">
                  <a16:creationId xmlns:a16="http://schemas.microsoft.com/office/drawing/2014/main" id="{C1CE13D2-D0BE-4A55-B346-DBC5357D6BC4}"/>
                </a:ext>
              </a:extLst>
            </p:cNvPr>
            <p:cNvSpPr/>
            <p:nvPr/>
          </p:nvSpPr>
          <p:spPr>
            <a:xfrm>
              <a:off x="4205111" y="1331025"/>
              <a:ext cx="2821650" cy="1941753"/>
            </a:xfrm>
            <a:custGeom>
              <a:avLst/>
              <a:gdLst/>
              <a:ahLst/>
              <a:cxnLst/>
              <a:rect l="l" t="t" r="r" b="b"/>
              <a:pathLst>
                <a:path w="2592288" h="1828721">
                  <a:moveTo>
                    <a:pt x="0" y="0"/>
                  </a:moveTo>
                  <a:lnTo>
                    <a:pt x="2592288" y="0"/>
                  </a:lnTo>
                  <a:lnTo>
                    <a:pt x="2592288" y="980121"/>
                  </a:lnTo>
                  <a:lnTo>
                    <a:pt x="1302036" y="1828721"/>
                  </a:lnTo>
                  <a:lnTo>
                    <a:pt x="0" y="9787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r>
                <a:rPr lang="ru-RU" altLang="ko-KR" sz="2000" b="1" dirty="0">
                  <a:solidFill>
                    <a:srgbClr val="B22600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Способы подачи документов для поступления  </a:t>
              </a:r>
              <a:endParaRPr lang="ko-KR" altLang="en-US" sz="2000" b="1" dirty="0">
                <a:solidFill>
                  <a:srgbClr val="B226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endParaRPr>
            </a:p>
          </p:txBody>
        </p:sp>
      </p:grpSp>
      <p:sp>
        <p:nvSpPr>
          <p:cNvPr id="36" name="Овал 35"/>
          <p:cNvSpPr/>
          <p:nvPr/>
        </p:nvSpPr>
        <p:spPr>
          <a:xfrm>
            <a:off x="5804244" y="5155418"/>
            <a:ext cx="837623" cy="878814"/>
          </a:xfrm>
          <a:prstGeom prst="ellipse">
            <a:avLst/>
          </a:prstGeom>
          <a:blipFill rotWithShape="1">
            <a:blip r:embed="rId7" cstate="print"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38" name="Trapezoid 13"/>
          <p:cNvSpPr/>
          <p:nvPr/>
        </p:nvSpPr>
        <p:spPr>
          <a:xfrm>
            <a:off x="5957371" y="5410425"/>
            <a:ext cx="576064" cy="41641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0" name="Round Same Side Corner Rectangle 8">
            <a:extLst>
              <a:ext uri="{FF2B5EF4-FFF2-40B4-BE49-F238E27FC236}">
                <a16:creationId xmlns:a16="http://schemas.microsoft.com/office/drawing/2014/main" id="{45DD27D2-F062-4869-8095-2AFCF2B602C0}"/>
              </a:ext>
            </a:extLst>
          </p:cNvPr>
          <p:cNvSpPr/>
          <p:nvPr/>
        </p:nvSpPr>
        <p:spPr>
          <a:xfrm>
            <a:off x="5980188" y="1775607"/>
            <a:ext cx="203419" cy="33412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1" name="Round Same Side Corner Rectangle 20">
            <a:extLst>
              <a:ext uri="{FF2B5EF4-FFF2-40B4-BE49-F238E27FC236}">
                <a16:creationId xmlns:a16="http://schemas.microsoft.com/office/drawing/2014/main" id="{F7A96464-D1F5-4E4C-997B-121C1D99A3B9}"/>
              </a:ext>
            </a:extLst>
          </p:cNvPr>
          <p:cNvSpPr/>
          <p:nvPr/>
        </p:nvSpPr>
        <p:spPr>
          <a:xfrm rot="10800000">
            <a:off x="6210045" y="1775607"/>
            <a:ext cx="253472" cy="33721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2" name="Parallelogram 15"/>
          <p:cNvSpPr/>
          <p:nvPr/>
        </p:nvSpPr>
        <p:spPr>
          <a:xfrm rot="16200000">
            <a:off x="6049589" y="1582611"/>
            <a:ext cx="87212" cy="27240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3" name="Parallelogram 15"/>
          <p:cNvSpPr/>
          <p:nvPr/>
        </p:nvSpPr>
        <p:spPr>
          <a:xfrm rot="16200000">
            <a:off x="6295295" y="1582611"/>
            <a:ext cx="87212" cy="27240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5816928" y="3902422"/>
            <a:ext cx="824939" cy="920333"/>
          </a:xfrm>
          <a:prstGeom prst="ellipse">
            <a:avLst/>
          </a:prstGeom>
          <a:blipFill rotWithShape="1">
            <a:blip r:embed="rId7" cstate="print"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39" name="Rounded Rectangle 7"/>
          <p:cNvSpPr/>
          <p:nvPr/>
        </p:nvSpPr>
        <p:spPr>
          <a:xfrm>
            <a:off x="5981262" y="4102789"/>
            <a:ext cx="506527" cy="612408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Shape 5005"/>
          <p:cNvSpPr/>
          <p:nvPr/>
        </p:nvSpPr>
        <p:spPr>
          <a:xfrm>
            <a:off x="5935245" y="2660915"/>
            <a:ext cx="539860" cy="48359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405" y="118238"/>
                </a:moveTo>
                <a:lnTo>
                  <a:pt x="118405" y="118238"/>
                </a:lnTo>
                <a:cubicBezTo>
                  <a:pt x="81727" y="70018"/>
                  <a:pt x="81727" y="70018"/>
                  <a:pt x="81727" y="70018"/>
                </a:cubicBezTo>
                <a:cubicBezTo>
                  <a:pt x="118405" y="31045"/>
                  <a:pt x="118405" y="31045"/>
                  <a:pt x="118405" y="31045"/>
                </a:cubicBezTo>
                <a:cubicBezTo>
                  <a:pt x="119800" y="32587"/>
                  <a:pt x="119800" y="34348"/>
                  <a:pt x="119800" y="35889"/>
                </a:cubicBezTo>
                <a:cubicBezTo>
                  <a:pt x="119800" y="113614"/>
                  <a:pt x="119800" y="113614"/>
                  <a:pt x="119800" y="113614"/>
                </a:cubicBezTo>
                <a:cubicBezTo>
                  <a:pt x="119800" y="115155"/>
                  <a:pt x="119800" y="116697"/>
                  <a:pt x="118405" y="118238"/>
                </a:cubicBezTo>
                <a:close/>
                <a:moveTo>
                  <a:pt x="1395" y="31045"/>
                </a:moveTo>
                <a:lnTo>
                  <a:pt x="1395" y="31045"/>
                </a:lnTo>
                <a:cubicBezTo>
                  <a:pt x="2790" y="29504"/>
                  <a:pt x="4186" y="29504"/>
                  <a:pt x="5581" y="29504"/>
                </a:cubicBezTo>
                <a:cubicBezTo>
                  <a:pt x="36677" y="29504"/>
                  <a:pt x="36677" y="29504"/>
                  <a:pt x="36677" y="29504"/>
                </a:cubicBezTo>
                <a:cubicBezTo>
                  <a:pt x="36677" y="31045"/>
                  <a:pt x="35083" y="32587"/>
                  <a:pt x="35083" y="35889"/>
                </a:cubicBezTo>
                <a:cubicBezTo>
                  <a:pt x="35083" y="38972"/>
                  <a:pt x="36677" y="42055"/>
                  <a:pt x="39468" y="43596"/>
                </a:cubicBezTo>
                <a:lnTo>
                  <a:pt x="39468" y="43596"/>
                </a:lnTo>
                <a:cubicBezTo>
                  <a:pt x="52026" y="59229"/>
                  <a:pt x="52026" y="59229"/>
                  <a:pt x="52026" y="59229"/>
                </a:cubicBezTo>
                <a:lnTo>
                  <a:pt x="52026" y="59229"/>
                </a:lnTo>
                <a:cubicBezTo>
                  <a:pt x="53621" y="60770"/>
                  <a:pt x="56411" y="62311"/>
                  <a:pt x="60598" y="62311"/>
                </a:cubicBezTo>
                <a:cubicBezTo>
                  <a:pt x="63388" y="62311"/>
                  <a:pt x="66179" y="60770"/>
                  <a:pt x="67574" y="59229"/>
                </a:cubicBezTo>
                <a:lnTo>
                  <a:pt x="67574" y="59229"/>
                </a:lnTo>
                <a:cubicBezTo>
                  <a:pt x="81727" y="43596"/>
                  <a:pt x="81727" y="43596"/>
                  <a:pt x="81727" y="43596"/>
                </a:cubicBezTo>
                <a:lnTo>
                  <a:pt x="81727" y="43596"/>
                </a:lnTo>
                <a:cubicBezTo>
                  <a:pt x="83122" y="42055"/>
                  <a:pt x="84518" y="38972"/>
                  <a:pt x="84518" y="35889"/>
                </a:cubicBezTo>
                <a:cubicBezTo>
                  <a:pt x="84518" y="32587"/>
                  <a:pt x="84518" y="31045"/>
                  <a:pt x="83122" y="29504"/>
                </a:cubicBezTo>
                <a:cubicBezTo>
                  <a:pt x="114019" y="29504"/>
                  <a:pt x="114019" y="29504"/>
                  <a:pt x="114019" y="29504"/>
                </a:cubicBezTo>
                <a:cubicBezTo>
                  <a:pt x="115415" y="29504"/>
                  <a:pt x="116810" y="29504"/>
                  <a:pt x="118405" y="31045"/>
                </a:cubicBezTo>
                <a:cubicBezTo>
                  <a:pt x="60598" y="81027"/>
                  <a:pt x="60598" y="81027"/>
                  <a:pt x="60598" y="81027"/>
                </a:cubicBezTo>
                <a:lnTo>
                  <a:pt x="1395" y="31045"/>
                </a:lnTo>
                <a:close/>
                <a:moveTo>
                  <a:pt x="63388" y="54605"/>
                </a:moveTo>
                <a:lnTo>
                  <a:pt x="63388" y="54605"/>
                </a:lnTo>
                <a:cubicBezTo>
                  <a:pt x="63388" y="56146"/>
                  <a:pt x="61993" y="56146"/>
                  <a:pt x="60598" y="56146"/>
                </a:cubicBezTo>
                <a:cubicBezTo>
                  <a:pt x="59202" y="56146"/>
                  <a:pt x="57807" y="56146"/>
                  <a:pt x="56411" y="54605"/>
                </a:cubicBezTo>
                <a:cubicBezTo>
                  <a:pt x="43654" y="38972"/>
                  <a:pt x="43654" y="38972"/>
                  <a:pt x="43654" y="38972"/>
                </a:cubicBezTo>
                <a:cubicBezTo>
                  <a:pt x="42259" y="38972"/>
                  <a:pt x="40863" y="37431"/>
                  <a:pt x="40863" y="35889"/>
                </a:cubicBezTo>
                <a:cubicBezTo>
                  <a:pt x="40863" y="31045"/>
                  <a:pt x="43654" y="29504"/>
                  <a:pt x="46445" y="29504"/>
                </a:cubicBezTo>
                <a:cubicBezTo>
                  <a:pt x="47840" y="29504"/>
                  <a:pt x="49235" y="29504"/>
                  <a:pt x="50631" y="31045"/>
                </a:cubicBezTo>
                <a:cubicBezTo>
                  <a:pt x="55016" y="34348"/>
                  <a:pt x="55016" y="34348"/>
                  <a:pt x="55016" y="34348"/>
                </a:cubicBezTo>
                <a:cubicBezTo>
                  <a:pt x="55016" y="6165"/>
                  <a:pt x="55016" y="6165"/>
                  <a:pt x="55016" y="6165"/>
                </a:cubicBezTo>
                <a:cubicBezTo>
                  <a:pt x="55016" y="3082"/>
                  <a:pt x="56411" y="0"/>
                  <a:pt x="60598" y="0"/>
                </a:cubicBezTo>
                <a:cubicBezTo>
                  <a:pt x="63388" y="0"/>
                  <a:pt x="66179" y="3082"/>
                  <a:pt x="66179" y="6165"/>
                </a:cubicBezTo>
                <a:cubicBezTo>
                  <a:pt x="66179" y="34348"/>
                  <a:pt x="66179" y="34348"/>
                  <a:pt x="66179" y="34348"/>
                </a:cubicBezTo>
                <a:cubicBezTo>
                  <a:pt x="68970" y="31045"/>
                  <a:pt x="68970" y="31045"/>
                  <a:pt x="68970" y="31045"/>
                </a:cubicBezTo>
                <a:cubicBezTo>
                  <a:pt x="70365" y="29504"/>
                  <a:pt x="71760" y="29504"/>
                  <a:pt x="73156" y="29504"/>
                </a:cubicBezTo>
                <a:cubicBezTo>
                  <a:pt x="76146" y="29504"/>
                  <a:pt x="78936" y="31045"/>
                  <a:pt x="78936" y="35889"/>
                </a:cubicBezTo>
                <a:cubicBezTo>
                  <a:pt x="78936" y="37431"/>
                  <a:pt x="78936" y="38972"/>
                  <a:pt x="77541" y="38972"/>
                </a:cubicBezTo>
                <a:lnTo>
                  <a:pt x="63388" y="54605"/>
                </a:lnTo>
                <a:close/>
                <a:moveTo>
                  <a:pt x="1395" y="118238"/>
                </a:moveTo>
                <a:lnTo>
                  <a:pt x="1395" y="118238"/>
                </a:lnTo>
                <a:cubicBezTo>
                  <a:pt x="0" y="116697"/>
                  <a:pt x="0" y="115155"/>
                  <a:pt x="0" y="113614"/>
                </a:cubicBezTo>
                <a:cubicBezTo>
                  <a:pt x="0" y="35889"/>
                  <a:pt x="0" y="35889"/>
                  <a:pt x="0" y="35889"/>
                </a:cubicBezTo>
                <a:cubicBezTo>
                  <a:pt x="0" y="34348"/>
                  <a:pt x="0" y="32587"/>
                  <a:pt x="1395" y="31045"/>
                </a:cubicBezTo>
                <a:cubicBezTo>
                  <a:pt x="38073" y="70018"/>
                  <a:pt x="38073" y="70018"/>
                  <a:pt x="38073" y="70018"/>
                </a:cubicBezTo>
                <a:lnTo>
                  <a:pt x="1395" y="118238"/>
                </a:lnTo>
                <a:close/>
                <a:moveTo>
                  <a:pt x="60598" y="93357"/>
                </a:moveTo>
                <a:lnTo>
                  <a:pt x="60598" y="93357"/>
                </a:lnTo>
                <a:cubicBezTo>
                  <a:pt x="76146" y="76183"/>
                  <a:pt x="76146" y="76183"/>
                  <a:pt x="76146" y="76183"/>
                </a:cubicBezTo>
                <a:cubicBezTo>
                  <a:pt x="118405" y="118238"/>
                  <a:pt x="118405" y="118238"/>
                  <a:pt x="118405" y="118238"/>
                </a:cubicBezTo>
                <a:cubicBezTo>
                  <a:pt x="116810" y="119779"/>
                  <a:pt x="115415" y="119779"/>
                  <a:pt x="114019" y="119779"/>
                </a:cubicBezTo>
                <a:cubicBezTo>
                  <a:pt x="5581" y="119779"/>
                  <a:pt x="5581" y="119779"/>
                  <a:pt x="5581" y="119779"/>
                </a:cubicBezTo>
                <a:cubicBezTo>
                  <a:pt x="4186" y="119779"/>
                  <a:pt x="2790" y="119779"/>
                  <a:pt x="1395" y="118238"/>
                </a:cubicBezTo>
                <a:cubicBezTo>
                  <a:pt x="45049" y="76183"/>
                  <a:pt x="45049" y="76183"/>
                  <a:pt x="45049" y="76183"/>
                </a:cubicBezTo>
                <a:lnTo>
                  <a:pt x="60598" y="933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0951" tIns="30467" rIns="60951" bIns="30467" anchor="ctr" anchorCtr="0">
            <a:no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endParaRPr sz="2400" dirty="0">
              <a:solidFill>
                <a:prstClr val="black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77586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7650460" y="4256872"/>
            <a:ext cx="4442579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algn="just" defTabSz="1219170" latinLnBrk="1">
              <a:buFont typeface="Wingdings" panose="05000000000000000000" pitchFamily="2" charset="2"/>
              <a:buChar char="q"/>
            </a:pPr>
            <a:endParaRPr lang="en-US" altLang="ko-KR" sz="1467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228594" indent="-228594" algn="just" defTabSz="1219170" latinLnBrk="1">
              <a:buFont typeface="Wingdings" panose="05000000000000000000" pitchFamily="2" charset="2"/>
              <a:buChar char="q"/>
            </a:pPr>
            <a:endParaRPr lang="en-US" altLang="ko-KR" sz="1467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280100369"/>
              </p:ext>
            </p:extLst>
          </p:nvPr>
        </p:nvGraphicFramePr>
        <p:xfrm>
          <a:off x="3565655" y="2371921"/>
          <a:ext cx="8361302" cy="2650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4" name="Группа 43"/>
          <p:cNvGrpSpPr/>
          <p:nvPr/>
        </p:nvGrpSpPr>
        <p:grpSpPr>
          <a:xfrm>
            <a:off x="172278" y="3217687"/>
            <a:ext cx="3133255" cy="1056118"/>
            <a:chOff x="-208221" y="-131187"/>
            <a:chExt cx="1350086" cy="525223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-208221" y="-131187"/>
              <a:ext cx="1350086" cy="525223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50000"/>
                <a:alpha val="43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Скругленный прямоугольник 4"/>
            <p:cNvSpPr txBox="1"/>
            <p:nvPr/>
          </p:nvSpPr>
          <p:spPr>
            <a:xfrm>
              <a:off x="-178730" y="-115340"/>
              <a:ext cx="1291104" cy="5093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53" tIns="11853" rIns="11853" bIns="11853" numCol="1" spcCol="1270" anchor="ctr" anchorCtr="0">
              <a:noAutofit/>
            </a:bodyPr>
            <a:lstStyle/>
            <a:p>
              <a:pPr algn="ctr" defTabSz="829713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  <a:cs typeface="Times New Roman" panose="02020603050405020304" pitchFamily="18" charset="0"/>
                </a:rPr>
                <a:t>БАКАЛАВРИАТ/ </a:t>
              </a:r>
            </a:p>
            <a:p>
              <a:pPr algn="ctr" defTabSz="829713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  <a:cs typeface="Times New Roman" panose="02020603050405020304" pitchFamily="18" charset="0"/>
                </a:rPr>
                <a:t>СПЕЦИАЛИТЕТ</a:t>
              </a: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-882" y="423620"/>
            <a:ext cx="12194755" cy="40767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 defTabSz="1219170" latinLnBrk="1"/>
            <a:endParaRPr lang="en-US" sz="1867" b="1" dirty="0">
              <a:solidFill>
                <a:srgbClr val="B226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6" name="Text Placeholder 17"/>
          <p:cNvSpPr txBox="1">
            <a:spLocks/>
          </p:cNvSpPr>
          <p:nvPr/>
        </p:nvSpPr>
        <p:spPr>
          <a:xfrm>
            <a:off x="0" y="270469"/>
            <a:ext cx="12191999" cy="685496"/>
          </a:xfrm>
          <a:prstGeom prst="rect">
            <a:avLst/>
          </a:prstGeom>
          <a:solidFill>
            <a:schemeClr val="accent6">
              <a:lumMod val="50000"/>
              <a:alpha val="14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ru-RU" sz="2000" b="1" dirty="0">
                <a:solidFill>
                  <a:srgbClr val="B226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Сроки подачи документов для поступления в 2024 году</a:t>
            </a:r>
            <a:endParaRPr lang="ru-RU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83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15680" y="1604797"/>
            <a:ext cx="8732407" cy="4801310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lIns="121917" tIns="60958" rIns="121917" bIns="60958">
            <a:spAutoFit/>
          </a:bodyPr>
          <a:lstStyle/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3" name="Text Placeholder 17"/>
          <p:cNvSpPr txBox="1">
            <a:spLocks/>
          </p:cNvSpPr>
          <p:nvPr/>
        </p:nvSpPr>
        <p:spPr>
          <a:xfrm>
            <a:off x="3311691" y="1889861"/>
            <a:ext cx="8544949" cy="4149113"/>
          </a:xfrm>
          <a:prstGeom prst="rect">
            <a:avLst/>
          </a:prstGeom>
          <a:solidFill>
            <a:schemeClr val="accent6">
              <a:lumMod val="50000"/>
              <a:alpha val="14000"/>
            </a:schemeClr>
          </a:solidFill>
        </p:spPr>
        <p:txBody>
          <a:bodyPr lIns="121917" tIns="60958" rIns="121917" bIns="60958"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 algn="just">
              <a:buAutoNum type="arabicParenR"/>
            </a:pPr>
            <a:endParaRPr lang="ru-RU" altLang="ko-KR" sz="17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304792" indent="-304792" algn="just">
              <a:buAutoNum type="arabicParenR"/>
            </a:pPr>
            <a:r>
              <a:rPr lang="ru-RU" altLang="ko-KR" sz="17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иностранные граждане </a:t>
            </a:r>
            <a:r>
              <a:rPr lang="ru-RU" altLang="ko-KR" sz="1700" b="1" dirty="0">
                <a:solidFill>
                  <a:srgbClr val="AC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(ВИ для иностранных граждан)</a:t>
            </a:r>
            <a:r>
              <a:rPr lang="ru-RU" altLang="ko-KR" sz="1700" b="1" dirty="0">
                <a:solidFill>
                  <a:srgbClr val="AC2020"/>
                </a:solidFill>
                <a:latin typeface="Georgia" panose="02040502050405020303" pitchFamily="18" charset="0"/>
                <a:cs typeface="Arial" pitchFamily="34" charset="0"/>
              </a:rPr>
              <a:t>;</a:t>
            </a:r>
          </a:p>
          <a:p>
            <a:pPr marL="304792" indent="-304792" algn="just">
              <a:buFont typeface="Arial" pitchFamily="34" charset="0"/>
              <a:buAutoNum type="arabicParenR"/>
            </a:pPr>
            <a:r>
              <a:rPr lang="ru-RU" altLang="ko-KR" sz="17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лица, поступающие на основании диплома о среднем профессиональном образовании </a:t>
            </a:r>
            <a:r>
              <a:rPr lang="ru-RU" altLang="ko-KR" sz="1700" b="1" dirty="0">
                <a:solidFill>
                  <a:srgbClr val="AC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(профильные ВИ</a:t>
            </a:r>
            <a:r>
              <a:rPr lang="ru-RU" altLang="ko-KR" sz="1700" b="1" dirty="0">
                <a:solidFill>
                  <a:srgbClr val="AC2020"/>
                </a:solidFill>
                <a:latin typeface="Georgia" panose="02040502050405020303" pitchFamily="18" charset="0"/>
                <a:cs typeface="Arial" pitchFamily="34" charset="0"/>
              </a:rPr>
              <a:t>);</a:t>
            </a:r>
          </a:p>
          <a:p>
            <a:pPr marL="304792" indent="-304792" algn="just">
              <a:buFont typeface="Arial" pitchFamily="34" charset="0"/>
              <a:buAutoNum type="arabicParenR"/>
            </a:pPr>
            <a:r>
              <a:rPr lang="ru-RU" altLang="ko-KR" sz="17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инвалиды </a:t>
            </a:r>
            <a:r>
              <a:rPr lang="ru-RU" altLang="ko-KR" sz="1700" b="1" dirty="0">
                <a:solidFill>
                  <a:srgbClr val="AC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(общеобразовательные ВИ)</a:t>
            </a:r>
            <a:r>
              <a:rPr lang="ru-RU" altLang="ko-KR" sz="1700" b="1" dirty="0">
                <a:solidFill>
                  <a:srgbClr val="AC2020"/>
                </a:solidFill>
                <a:latin typeface="Georgia" panose="02040502050405020303" pitchFamily="18" charset="0"/>
                <a:cs typeface="Arial" pitchFamily="34" charset="0"/>
              </a:rPr>
              <a:t>; </a:t>
            </a:r>
          </a:p>
          <a:p>
            <a:pPr marL="304792" indent="-304792" algn="just">
              <a:buAutoNum type="arabicParenR"/>
            </a:pPr>
            <a:r>
              <a:rPr lang="ru-RU" altLang="ko-KR" sz="17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лица, получившие документ о среднем общем образовании в иностранной организации, по тем предметам, по которым не сдавали ЕГЭ в текущем календарном году </a:t>
            </a:r>
            <a:r>
              <a:rPr lang="ru-RU" altLang="ko-KR" sz="1700" b="1" dirty="0">
                <a:solidFill>
                  <a:srgbClr val="AC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(общеобразовательные ВИ)</a:t>
            </a:r>
            <a:r>
              <a:rPr lang="ru-RU" altLang="ko-KR" sz="1700" b="1" dirty="0">
                <a:solidFill>
                  <a:srgbClr val="AC2020"/>
                </a:solidFill>
                <a:latin typeface="Georgia" panose="02040502050405020303" pitchFamily="18" charset="0"/>
                <a:cs typeface="Arial" pitchFamily="34" charset="0"/>
              </a:rPr>
              <a:t>;</a:t>
            </a:r>
          </a:p>
          <a:p>
            <a:pPr marL="304792" indent="-304792" algn="just">
              <a:buAutoNum type="arabicParenR"/>
            </a:pP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категории лиц, поступающие в соответствии с частью 5.1 статьи 71 Федерального закона № 273-ФЗ от 29.12.2012 «Об образовании в Российской Федерации) (далее – Закон об образовании) </a:t>
            </a:r>
            <a:r>
              <a:rPr lang="en-US" sz="1700" b="1" dirty="0">
                <a:solidFill>
                  <a:srgbClr val="AC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(</a:t>
            </a:r>
            <a:r>
              <a:rPr lang="ru-RU" sz="1700" b="1" dirty="0">
                <a:solidFill>
                  <a:srgbClr val="AC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общеобразовательные ВИ).</a:t>
            </a:r>
          </a:p>
          <a:p>
            <a:pPr marL="0" indent="0" algn="just">
              <a:buNone/>
            </a:pPr>
            <a:endParaRPr lang="ru-RU" sz="17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9349" y="2956304"/>
            <a:ext cx="2731296" cy="2016224"/>
          </a:xfrm>
          <a:prstGeom prst="roundRect">
            <a:avLst/>
          </a:prstGeom>
          <a:solidFill>
            <a:schemeClr val="accent6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Кто может</a:t>
            </a:r>
          </a:p>
          <a:p>
            <a:pPr algn="ctr"/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 сдавать </a:t>
            </a:r>
          </a:p>
          <a:p>
            <a:pPr algn="ctr"/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вступительные испытания </a:t>
            </a:r>
            <a:br>
              <a:rPr lang="ru-RU" sz="2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</a:b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(далее-ВИ) в</a:t>
            </a:r>
          </a:p>
          <a:p>
            <a:pPr algn="ctr"/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 Университете? </a:t>
            </a:r>
            <a:endParaRPr lang="en-US" sz="21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335360" y="211162"/>
            <a:ext cx="4128459" cy="1201615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altLang="ko-KR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Поступающему </a:t>
            </a:r>
          </a:p>
          <a:p>
            <a:pPr algn="ctr"/>
            <a:r>
              <a:rPr lang="ru-RU" altLang="ko-KR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 вступительным испытаниям </a:t>
            </a:r>
          </a:p>
          <a:p>
            <a:pPr algn="ctr"/>
            <a:r>
              <a:rPr lang="ru-RU" altLang="ko-KR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 программы </a:t>
            </a:r>
            <a:r>
              <a:rPr lang="ru-RU" altLang="ko-KR" sz="1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бакалавриата</a:t>
            </a:r>
            <a:r>
              <a:rPr lang="ru-RU" altLang="ko-KR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и </a:t>
            </a:r>
            <a:r>
              <a:rPr lang="ru-RU" altLang="ko-KR" sz="1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специалитета</a:t>
            </a:r>
            <a:endParaRPr lang="ru-RU" altLang="ko-KR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08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задержка 10"/>
          <p:cNvSpPr/>
          <p:nvPr/>
        </p:nvSpPr>
        <p:spPr>
          <a:xfrm>
            <a:off x="335426" y="715616"/>
            <a:ext cx="8994103" cy="2722209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2368081" y="159026"/>
            <a:ext cx="8737240" cy="338550"/>
          </a:xfrm>
          <a:prstGeom prst="rect">
            <a:avLst/>
          </a:prstGeom>
          <a:solidFill>
            <a:schemeClr val="accent6">
              <a:lumMod val="50000"/>
              <a:alpha val="10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pPr indent="609585" algn="just"/>
            <a:r>
              <a:rPr lang="ru-RU" altLang="ko-KR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Информация о формах проведения и языке вступительных испытаний</a:t>
            </a:r>
            <a:endParaRPr lang="en-US" altLang="ko-KR" sz="1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" name="Блок-схема: задержка 4"/>
          <p:cNvSpPr/>
          <p:nvPr/>
        </p:nvSpPr>
        <p:spPr>
          <a:xfrm>
            <a:off x="428193" y="715619"/>
            <a:ext cx="8132713" cy="2898169"/>
          </a:xfrm>
          <a:prstGeom prst="flowChartDelay">
            <a:avLst/>
          </a:prstGeom>
          <a:gradFill>
            <a:gsLst>
              <a:gs pos="0">
                <a:schemeClr val="accent6">
                  <a:lumMod val="50000"/>
                  <a:tint val="66000"/>
                  <a:satMod val="160000"/>
                  <a:alpha val="0"/>
                </a:schemeClr>
              </a:gs>
              <a:gs pos="57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/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Вступительные испытания по программам </a:t>
            </a:r>
            <a:r>
              <a:rPr lang="ru-RU" sz="1500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бакалавриата</a:t>
            </a:r>
            <a:br>
              <a:rPr lang="ru-RU" sz="15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и </a:t>
            </a:r>
            <a:r>
              <a:rPr lang="ru-RU" sz="1500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специалитета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по общеобразовательным предметам «Русский язык», «История», «Обществознание» проводятся на русском </a:t>
            </a:r>
            <a:br>
              <a:rPr lang="ru-RU" sz="15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языке, по общеобразовательному предмету «Иностранный язык» - на одном из языков (английский, немецкий, французский, </a:t>
            </a:r>
            <a:br>
              <a:rPr lang="ru-RU" sz="15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китайский, испанский) на базе Университета в очной форме </a:t>
            </a:r>
            <a:br>
              <a:rPr lang="ru-RU" sz="15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письменно (с применением компьютера – путем набора ответа на клавиатуре). Поступающий выбирает один из иностранных </a:t>
            </a:r>
            <a:br>
              <a:rPr lang="ru-RU" sz="15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языков в заявлении о приеме.</a:t>
            </a:r>
          </a:p>
        </p:txBody>
      </p:sp>
      <p:sp>
        <p:nvSpPr>
          <p:cNvPr id="12" name="Блок-схема: задержка 11"/>
          <p:cNvSpPr/>
          <p:nvPr/>
        </p:nvSpPr>
        <p:spPr>
          <a:xfrm>
            <a:off x="4847861" y="3933533"/>
            <a:ext cx="7008779" cy="2776163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4" name="Блок-схема: задержка 13"/>
          <p:cNvSpPr/>
          <p:nvPr/>
        </p:nvSpPr>
        <p:spPr>
          <a:xfrm>
            <a:off x="4556313" y="3366052"/>
            <a:ext cx="7397147" cy="3031330"/>
          </a:xfrm>
          <a:prstGeom prst="flowChartDelay">
            <a:avLst/>
          </a:prstGeom>
          <a:gradFill>
            <a:gsLst>
              <a:gs pos="0">
                <a:schemeClr val="accent6">
                  <a:lumMod val="50000"/>
                  <a:tint val="66000"/>
                  <a:satMod val="160000"/>
                  <a:alpha val="62000"/>
                </a:schemeClr>
              </a:gs>
              <a:gs pos="57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/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Профильные вступительные испытания по программам </a:t>
            </a:r>
            <a:br>
              <a:rPr lang="ru-RU" sz="15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1500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бакалавриата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и </a:t>
            </a:r>
            <a:r>
              <a:rPr lang="ru-RU" sz="1500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специалитета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«Основы государства и права», «История государства и права России» проводятся на русском языке, профильное вступительное испытание «Иностранный язык в сфере юриспруденции» - на одном из языков (английский, немецкий, французский, китайский, испанский) на базе Университета в очной форме письменно (с применением компьютера – путем набора ответа на клавиатуре). Поступающий выбирает один из иностранных языков в заявлении о приеме.</a:t>
            </a:r>
          </a:p>
        </p:txBody>
      </p:sp>
    </p:spTree>
    <p:extLst>
      <p:ext uri="{BB962C8B-B14F-4D97-AF65-F5344CB8AC3E}">
        <p14:creationId xmlns:p14="http://schemas.microsoft.com/office/powerpoint/2010/main" val="3031428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069270"/>
              </p:ext>
            </p:extLst>
          </p:nvPr>
        </p:nvGraphicFramePr>
        <p:xfrm>
          <a:off x="458769" y="1462495"/>
          <a:ext cx="11329260" cy="3360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7528">
                  <a:extLst>
                    <a:ext uri="{9D8B030D-6E8A-4147-A177-3AD203B41FA5}">
                      <a16:colId xmlns:a16="http://schemas.microsoft.com/office/drawing/2014/main" val="695420597"/>
                    </a:ext>
                  </a:extLst>
                </a:gridCol>
                <a:gridCol w="1637556">
                  <a:extLst>
                    <a:ext uri="{9D8B030D-6E8A-4147-A177-3AD203B41FA5}">
                      <a16:colId xmlns:a16="http://schemas.microsoft.com/office/drawing/2014/main" val="2548363402"/>
                    </a:ext>
                  </a:extLst>
                </a:gridCol>
                <a:gridCol w="4017529">
                  <a:extLst>
                    <a:ext uri="{9D8B030D-6E8A-4147-A177-3AD203B41FA5}">
                      <a16:colId xmlns:a16="http://schemas.microsoft.com/office/drawing/2014/main" val="3018820665"/>
                    </a:ext>
                  </a:extLst>
                </a:gridCol>
                <a:gridCol w="1656647">
                  <a:extLst>
                    <a:ext uri="{9D8B030D-6E8A-4147-A177-3AD203B41FA5}">
                      <a16:colId xmlns:a16="http://schemas.microsoft.com/office/drawing/2014/main" val="38297098"/>
                    </a:ext>
                  </a:extLst>
                </a:gridCol>
              </a:tblGrid>
              <a:tr h="673239">
                <a:tc gridSpan="4">
                  <a:txBody>
                    <a:bodyPr/>
                    <a:lstStyle/>
                    <a:p>
                      <a:pPr indent="736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Georgia" panose="02040502050405020303" pitchFamily="18" charset="0"/>
                        </a:rPr>
                        <a:t>Перечень </a:t>
                      </a:r>
                      <a:r>
                        <a:rPr lang="ru-RU" sz="1900" u="sng" dirty="0">
                          <a:effectLst/>
                          <a:latin typeface="Georgia" panose="02040502050405020303" pitchFamily="18" charset="0"/>
                        </a:rPr>
                        <a:t>общеобразовательных ВИ</a:t>
                      </a:r>
                      <a:r>
                        <a:rPr lang="ru-RU" sz="1900" u="sng" baseline="0" dirty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900" u="sng" dirty="0">
                          <a:effectLst/>
                          <a:latin typeface="Georgia" panose="02040502050405020303" pitchFamily="18" charset="0"/>
                        </a:rPr>
                        <a:t>(ЕГЭ)</a:t>
                      </a:r>
                      <a:endParaRPr lang="ru-RU" sz="2100" u="sng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034360"/>
                  </a:ext>
                </a:extLst>
              </a:tr>
              <a:tr h="643600">
                <a:tc>
                  <a:txBody>
                    <a:bodyPr/>
                    <a:lstStyle/>
                    <a:p>
                      <a:pPr indent="736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Georgia" panose="02040502050405020303" pitchFamily="18" charset="0"/>
                        </a:rPr>
                        <a:t>Направление подготовки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Форма </a:t>
                      </a:r>
                    </a:p>
                    <a:p>
                      <a:pPr indent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обучения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B18684"/>
                    </a:solidFill>
                  </a:tcPr>
                </a:tc>
                <a:tc>
                  <a:txBody>
                    <a:bodyPr/>
                    <a:lstStyle/>
                    <a:p>
                      <a:pPr indent="736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Перечень общеобразовательных </a:t>
                      </a:r>
                    </a:p>
                    <a:p>
                      <a:pPr indent="736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ВИ (ЕГЭ)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B186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226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cs typeface="+mn-cs"/>
                        </a:rPr>
                        <a:t>Минимальное </a:t>
                      </a:r>
                    </a:p>
                    <a:p>
                      <a:pPr algn="ctr"/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226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cs typeface="+mn-cs"/>
                        </a:rPr>
                        <a:t>количество </a:t>
                      </a:r>
                    </a:p>
                    <a:p>
                      <a:pPr algn="ctr"/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226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cs typeface="+mn-cs"/>
                        </a:rPr>
                        <a:t>баллов</a:t>
                      </a:r>
                      <a:endParaRPr lang="ru-RU" sz="3200" dirty="0"/>
                    </a:p>
                  </a:txBody>
                  <a:tcPr marT="0" marB="0" anchor="ctr">
                    <a:solidFill>
                      <a:srgbClr val="B186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775900"/>
                  </a:ext>
                </a:extLst>
              </a:tr>
              <a:tr h="53327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Georgia" panose="02040502050405020303" pitchFamily="18" charset="0"/>
                        </a:rPr>
                        <a:t>40.03.01 Юриспруденция;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Georgia" panose="02040502050405020303" pitchFamily="18" charset="0"/>
                        </a:rPr>
                        <a:t>40.05.01 Правовое обеспечение </a:t>
                      </a:r>
                      <a:br>
                        <a:rPr lang="ru-RU" sz="1300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ru-RU" sz="1300" dirty="0">
                          <a:effectLst/>
                          <a:latin typeface="Georgia" panose="02040502050405020303" pitchFamily="18" charset="0"/>
                        </a:rPr>
                        <a:t>национальной безопасности.</a:t>
                      </a:r>
                    </a:p>
                  </a:txBody>
                  <a:tcPr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Очная,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indent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Очно-заочная, Заочная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1915" algn="l"/>
                        </a:tabLst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Обществознание (ЕГЭ)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45 балл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378650915"/>
                  </a:ext>
                </a:extLst>
              </a:tr>
              <a:tr h="1070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1915" algn="l"/>
                        </a:tabLst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История (ЕГЭ) или 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1915" algn="l"/>
                        </a:tabLst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Иностранный язык (ЕГЭ) 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1915" algn="l"/>
                        </a:tabLst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(по выбору поступающего)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B18684"/>
                    </a:solidFill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35 баллов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B186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558256"/>
                  </a:ext>
                </a:extLst>
              </a:tr>
              <a:tr h="439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1915" algn="l"/>
                        </a:tabLst>
                      </a:pPr>
                      <a:r>
                        <a:rPr lang="ru-RU" sz="13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Русский язык (ЕГЭ)</a:t>
                      </a:r>
                      <a:endParaRPr lang="ru-RU" sz="14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40 баллов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061382577"/>
                  </a:ext>
                </a:extLst>
              </a:tr>
            </a:tbl>
          </a:graphicData>
        </a:graphic>
      </p:graphicFrame>
      <p:sp>
        <p:nvSpPr>
          <p:cNvPr id="7" name="Пятиугольник 6"/>
          <p:cNvSpPr/>
          <p:nvPr/>
        </p:nvSpPr>
        <p:spPr>
          <a:xfrm>
            <a:off x="427237" y="164637"/>
            <a:ext cx="3994299" cy="864096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altLang="ko-KR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Какие предметы </a:t>
            </a:r>
          </a:p>
          <a:p>
            <a:pPr algn="ctr"/>
            <a:r>
              <a:rPr lang="ru-RU" altLang="ko-KR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необходимы </a:t>
            </a:r>
          </a:p>
          <a:p>
            <a:pPr algn="ctr"/>
            <a:r>
              <a:rPr lang="ru-RU" altLang="ko-KR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для поступления? </a:t>
            </a:r>
          </a:p>
        </p:txBody>
      </p:sp>
    </p:spTree>
    <p:extLst>
      <p:ext uri="{BB962C8B-B14F-4D97-AF65-F5344CB8AC3E}">
        <p14:creationId xmlns:p14="http://schemas.microsoft.com/office/powerpoint/2010/main" val="2580307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322752"/>
              </p:ext>
            </p:extLst>
          </p:nvPr>
        </p:nvGraphicFramePr>
        <p:xfrm>
          <a:off x="398573" y="1124745"/>
          <a:ext cx="11521278" cy="4224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5621">
                  <a:extLst>
                    <a:ext uri="{9D8B030D-6E8A-4147-A177-3AD203B41FA5}">
                      <a16:colId xmlns:a16="http://schemas.microsoft.com/office/drawing/2014/main" val="695420597"/>
                    </a:ext>
                  </a:extLst>
                </a:gridCol>
                <a:gridCol w="1665311">
                  <a:extLst>
                    <a:ext uri="{9D8B030D-6E8A-4147-A177-3AD203B41FA5}">
                      <a16:colId xmlns:a16="http://schemas.microsoft.com/office/drawing/2014/main" val="2548363402"/>
                    </a:ext>
                  </a:extLst>
                </a:gridCol>
                <a:gridCol w="4085621">
                  <a:extLst>
                    <a:ext uri="{9D8B030D-6E8A-4147-A177-3AD203B41FA5}">
                      <a16:colId xmlns:a16="http://schemas.microsoft.com/office/drawing/2014/main" val="3018820665"/>
                    </a:ext>
                  </a:extLst>
                </a:gridCol>
                <a:gridCol w="1684725">
                  <a:extLst>
                    <a:ext uri="{9D8B030D-6E8A-4147-A177-3AD203B41FA5}">
                      <a16:colId xmlns:a16="http://schemas.microsoft.com/office/drawing/2014/main" val="38297098"/>
                    </a:ext>
                  </a:extLst>
                </a:gridCol>
              </a:tblGrid>
              <a:tr h="979709">
                <a:tc gridSpan="4">
                  <a:txBody>
                    <a:bodyPr/>
                    <a:lstStyle/>
                    <a:p>
                      <a:pPr indent="736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</a:t>
                      </a:r>
                      <a:r>
                        <a:rPr lang="ru-RU" sz="1900" b="1" u="sng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профильных ВИ</a:t>
                      </a:r>
                    </a:p>
                  </a:txBody>
                  <a:tcPr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034360"/>
                  </a:ext>
                </a:extLst>
              </a:tr>
              <a:tr h="691163">
                <a:tc>
                  <a:txBody>
                    <a:bodyPr/>
                    <a:lstStyle/>
                    <a:p>
                      <a:pPr indent="736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подготовки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</a:t>
                      </a:r>
                    </a:p>
                    <a:p>
                      <a:pPr indent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indent="736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профильных ВИ</a:t>
                      </a:r>
                    </a:p>
                  </a:txBody>
                  <a:tcPr marT="0" marB="0" anchor="ctr"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226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cs typeface="+mn-cs"/>
                        </a:rPr>
                        <a:t>Минимальное </a:t>
                      </a:r>
                    </a:p>
                    <a:p>
                      <a:pPr algn="ctr"/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226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cs typeface="+mn-cs"/>
                        </a:rPr>
                        <a:t>количество </a:t>
                      </a:r>
                    </a:p>
                    <a:p>
                      <a:pPr algn="ctr"/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226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cs typeface="+mn-cs"/>
                        </a:rPr>
                        <a:t>баллов</a:t>
                      </a:r>
                      <a:endParaRPr lang="ru-RU" sz="1300" dirty="0"/>
                    </a:p>
                  </a:txBody>
                  <a:tcPr marT="0" marB="0" anchor="ctr">
                    <a:solidFill>
                      <a:srgbClr val="EF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775900"/>
                  </a:ext>
                </a:extLst>
              </a:tr>
              <a:tr h="98137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40.03.01 Юриспруденция;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40.05.01 Правовое обеспечение </a:t>
                      </a:r>
                      <a:b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национальной безопасности;</a:t>
                      </a:r>
                    </a:p>
                  </a:txBody>
                  <a:tcPr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Очная,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Очно-заочная, </a:t>
                      </a:r>
                    </a:p>
                    <a:p>
                      <a:pPr indent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Заочная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86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1915" algn="l"/>
                        </a:tabLst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государства и права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18684"/>
                    </a:solidFill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балл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B186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558256"/>
                  </a:ext>
                </a:extLst>
              </a:tr>
              <a:tr h="986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1915" algn="l"/>
                        </a:tabLst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государства и права России или 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1915" algn="l"/>
                        </a:tabLst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 в сфере </a:t>
                      </a:r>
                      <a:b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юриспруденции  (по выбору </a:t>
                      </a:r>
                      <a:b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поступающего)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баллов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EF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382577"/>
                  </a:ext>
                </a:extLst>
              </a:tr>
              <a:tr h="586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B186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1915" algn="l"/>
                        </a:tabLst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18684"/>
                    </a:solidFill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баллов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B186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084420"/>
                  </a:ext>
                </a:extLst>
              </a:tr>
            </a:tbl>
          </a:graphicData>
        </a:graphic>
      </p:graphicFrame>
      <p:sp>
        <p:nvSpPr>
          <p:cNvPr id="12" name="Пятиугольник 11"/>
          <p:cNvSpPr/>
          <p:nvPr/>
        </p:nvSpPr>
        <p:spPr>
          <a:xfrm>
            <a:off x="427237" y="164637"/>
            <a:ext cx="4996688" cy="864096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altLang="ko-KR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Какие предметы </a:t>
            </a:r>
          </a:p>
          <a:p>
            <a:pPr algn="ctr"/>
            <a:r>
              <a:rPr lang="ru-RU" altLang="ko-KR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необходимы </a:t>
            </a:r>
          </a:p>
          <a:p>
            <a:pPr algn="ctr"/>
            <a:r>
              <a:rPr lang="ru-RU" altLang="ko-KR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для поступления? </a:t>
            </a:r>
          </a:p>
        </p:txBody>
      </p:sp>
    </p:spTree>
    <p:extLst>
      <p:ext uri="{BB962C8B-B14F-4D97-AF65-F5344CB8AC3E}">
        <p14:creationId xmlns:p14="http://schemas.microsoft.com/office/powerpoint/2010/main" val="3490862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2757" y="753889"/>
            <a:ext cx="11905323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indent="609585" algn="just" defTabSz="1219170" latinLnBrk="1">
              <a:defRPr/>
            </a:pPr>
            <a:r>
              <a:rPr lang="ru-RU" altLang="ko-KR" sz="16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Необходимо учитывать, что каждое индивидуальное достижение, которое поступающий указывает в заявлении о приеме, должно быть официально подтверждено и выдано на имя поступающего  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0" y="95061"/>
            <a:ext cx="5903979" cy="645640"/>
          </a:xfrm>
          <a:prstGeom prst="homePlate">
            <a:avLst/>
          </a:prstGeom>
          <a:solidFill>
            <a:schemeClr val="accent6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 algn="ctr">
              <a:defRPr/>
            </a:pPr>
            <a:r>
              <a:rPr lang="ru-RU" altLang="ko-KR" sz="1600" b="1" dirty="0">
                <a:solidFill>
                  <a:srgbClr val="B226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Индивидуальные достижения  поступающего </a:t>
            </a:r>
          </a:p>
          <a:p>
            <a:pPr lvl="0" algn="ctr">
              <a:defRPr/>
            </a:pPr>
            <a:r>
              <a:rPr lang="ru-RU" altLang="ko-KR" sz="1600" b="1" dirty="0">
                <a:solidFill>
                  <a:srgbClr val="B226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 программы </a:t>
            </a:r>
            <a:r>
              <a:rPr lang="ru-RU" altLang="ko-KR" sz="1600" b="1" dirty="0" err="1">
                <a:solidFill>
                  <a:srgbClr val="B226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бакалавриата</a:t>
            </a:r>
            <a:r>
              <a:rPr lang="ru-RU" altLang="ko-KR" sz="1600" b="1" dirty="0">
                <a:solidFill>
                  <a:srgbClr val="B226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и </a:t>
            </a:r>
            <a:r>
              <a:rPr lang="ru-RU" altLang="ko-KR" sz="1600" b="1" dirty="0" err="1">
                <a:solidFill>
                  <a:srgbClr val="B226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специалитета</a:t>
            </a:r>
            <a:endParaRPr lang="ru-RU" altLang="ko-KR" sz="1600" b="1" dirty="0">
              <a:solidFill>
                <a:srgbClr val="B226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518999"/>
              </p:ext>
            </p:extLst>
          </p:nvPr>
        </p:nvGraphicFramePr>
        <p:xfrm>
          <a:off x="286249" y="1382629"/>
          <a:ext cx="11702484" cy="4782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45509">
                  <a:extLst>
                    <a:ext uri="{9D8B030D-6E8A-4147-A177-3AD203B41FA5}">
                      <a16:colId xmlns:a16="http://schemas.microsoft.com/office/drawing/2014/main" val="1166680123"/>
                    </a:ext>
                  </a:extLst>
                </a:gridCol>
                <a:gridCol w="1056975">
                  <a:extLst>
                    <a:ext uri="{9D8B030D-6E8A-4147-A177-3AD203B41FA5}">
                      <a16:colId xmlns:a16="http://schemas.microsoft.com/office/drawing/2014/main" val="2782797972"/>
                    </a:ext>
                  </a:extLst>
                </a:gridCol>
              </a:tblGrid>
              <a:tr h="386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Georgia" panose="02040502050405020303" pitchFamily="18" charset="0"/>
                        </a:rPr>
                        <a:t>Индивидуальные достижения, учитываемые Университетом*</a:t>
                      </a:r>
                      <a:endParaRPr lang="ru-RU" sz="13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A389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Georgia" panose="02040502050405020303" pitchFamily="18" charset="0"/>
                        </a:rPr>
                        <a:t>Количество баллов</a:t>
                      </a:r>
                    </a:p>
                  </a:txBody>
                  <a:tcPr marT="0" marB="0">
                    <a:solidFill>
                      <a:srgbClr val="A389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091367"/>
                  </a:ext>
                </a:extLst>
              </a:tr>
              <a:tr h="443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Georgia" panose="02040502050405020303" pitchFamily="18" charset="0"/>
                        </a:rPr>
                        <a:t>наличие статуса чемпиона и призера Олимпийских игр, </a:t>
                      </a:r>
                      <a:r>
                        <a:rPr lang="ru-RU" sz="1300" dirty="0" err="1">
                          <a:effectLst/>
                          <a:latin typeface="Georgia" panose="02040502050405020303" pitchFamily="18" charset="0"/>
                        </a:rPr>
                        <a:t>Паралимпийских</a:t>
                      </a:r>
                      <a:r>
                        <a:rPr lang="ru-RU" sz="1300" dirty="0">
                          <a:effectLst/>
                          <a:latin typeface="Georgia" panose="02040502050405020303" pitchFamily="18" charset="0"/>
                        </a:rPr>
                        <a:t> игр и </a:t>
                      </a:r>
                      <a:r>
                        <a:rPr lang="ru-RU" sz="1300" dirty="0" err="1">
                          <a:effectLst/>
                          <a:latin typeface="Georgia" panose="02040502050405020303" pitchFamily="18" charset="0"/>
                        </a:rPr>
                        <a:t>Сурдлимпийских</a:t>
                      </a:r>
                      <a:r>
                        <a:rPr lang="ru-RU" sz="1300" dirty="0">
                          <a:effectLst/>
                          <a:latin typeface="Georgia" panose="02040502050405020303" pitchFamily="18" charset="0"/>
                        </a:rPr>
                        <a:t> игр</a:t>
                      </a:r>
                      <a:endParaRPr lang="ru-RU" sz="13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Georgia" panose="02040502050405020303" pitchFamily="18" charset="0"/>
                        </a:rPr>
                        <a:t>1 </a:t>
                      </a:r>
                      <a:endParaRPr lang="ru-RU" sz="15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B186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835628"/>
                  </a:ext>
                </a:extLst>
              </a:tr>
              <a:tr h="665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наличие статуса чемпиона мира, чемпиона Европы, лица, занявшего первое место на первенстве </a:t>
                      </a:r>
                      <a:br>
                        <a:rPr lang="ru-RU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ru-RU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мира, первенстве Европы по видам спорта, включенным в программы Олимпийских игр, </a:t>
                      </a:r>
                      <a:br>
                        <a:rPr lang="ru-RU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ru-RU" sz="13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Паралимпийских</a:t>
                      </a:r>
                      <a:r>
                        <a:rPr lang="ru-RU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игр и </a:t>
                      </a:r>
                      <a:r>
                        <a:rPr lang="ru-RU" sz="13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Сурдлимпийских</a:t>
                      </a:r>
                      <a:r>
                        <a:rPr lang="ru-RU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игр</a:t>
                      </a:r>
                      <a:endParaRPr lang="ru-RU" sz="13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FBE9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Georgia" panose="02040502050405020303" pitchFamily="18" charset="0"/>
                        </a:rPr>
                        <a:t> 1</a:t>
                      </a:r>
                      <a:endParaRPr lang="ru-RU" sz="15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B186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6871"/>
                  </a:ext>
                </a:extLst>
              </a:tr>
              <a:tr h="443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Georgia" panose="02040502050405020303" pitchFamily="18" charset="0"/>
                        </a:rPr>
                        <a:t>наличие статуса чемпиона мира, чемпиона Европы по видам спорта, не включенным в программы </a:t>
                      </a:r>
                      <a:br>
                        <a:rPr lang="ru-RU" sz="1300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ru-RU" sz="1300" dirty="0">
                          <a:effectLst/>
                          <a:latin typeface="Georgia" panose="02040502050405020303" pitchFamily="18" charset="0"/>
                        </a:rPr>
                        <a:t>Олимпийских игр, </a:t>
                      </a:r>
                      <a:r>
                        <a:rPr lang="ru-RU" sz="1300" dirty="0" err="1">
                          <a:effectLst/>
                          <a:latin typeface="Georgia" panose="02040502050405020303" pitchFamily="18" charset="0"/>
                        </a:rPr>
                        <a:t>Паралимпийских</a:t>
                      </a:r>
                      <a:r>
                        <a:rPr lang="ru-RU" sz="1300" dirty="0">
                          <a:effectLst/>
                          <a:latin typeface="Georgia" panose="02040502050405020303" pitchFamily="18" charset="0"/>
                        </a:rPr>
                        <a:t> игр, </a:t>
                      </a:r>
                      <a:r>
                        <a:rPr lang="ru-RU" sz="1300" dirty="0" err="1">
                          <a:effectLst/>
                          <a:latin typeface="Georgia" panose="02040502050405020303" pitchFamily="18" charset="0"/>
                        </a:rPr>
                        <a:t>Сурдлимпийских</a:t>
                      </a:r>
                      <a:r>
                        <a:rPr lang="ru-RU" sz="1300" dirty="0">
                          <a:effectLst/>
                          <a:latin typeface="Georgia" panose="02040502050405020303" pitchFamily="18" charset="0"/>
                        </a:rPr>
                        <a:t> игр</a:t>
                      </a:r>
                      <a:endParaRPr lang="ru-RU" sz="13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Georgia" panose="02040502050405020303" pitchFamily="18" charset="0"/>
                        </a:rPr>
                        <a:t> 1</a:t>
                      </a:r>
                      <a:endParaRPr lang="ru-RU" sz="15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B186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466687"/>
                  </a:ext>
                </a:extLst>
              </a:tr>
              <a:tr h="13004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наличие золотого, серебряного или бронзового знака отличия Всероссийского физкультурно-</a:t>
                      </a:r>
                      <a:br>
                        <a:rPr lang="ru-RU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ru-RU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спортивного комплекса «Готов к труду и обороне» (ГТО), </a:t>
                      </a: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которым поступающий награжден в соответствии с Порядком награждения лиц, выполнивших нормативы испытаний (тестов) ГТО, соответствующими знаками отличия ГТО, утвержденным приказом Министерства спорта Российской Федерации от 14 января 2016 года № 16, за выполнение нормативов Комплекса ГТО для возрастной группы населения РФ (ступени), установленной Положением о ГТО, утвержденным постановлением Правительства Российской Федерации от 11 июня 2014 года № 540, если поступающий в текущем году и (или) в предшествующем году относится (относился) к этой возрастной группе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FBE9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Georgia" panose="02040502050405020303" pitchFamily="18" charset="0"/>
                        </a:rPr>
                        <a:t> 2</a:t>
                      </a:r>
                      <a:endParaRPr lang="ru-RU" sz="15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B186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667019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Georgia" panose="02040502050405020303" pitchFamily="18" charset="0"/>
                        </a:rPr>
                        <a:t>наличие полученных в образовательных организациях РФ документов об образовании или об образовании и 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Georgia" panose="02040502050405020303" pitchFamily="18" charset="0"/>
                        </a:rPr>
                        <a:t> квалификации с отличием</a:t>
                      </a:r>
                      <a:endParaRPr lang="ru-RU" sz="13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B186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086804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участие в олимпиадах по праву или обществознанию и иных интеллектуальных конкурсах</a:t>
                      </a:r>
                      <a:endParaRPr lang="ru-RU" sz="13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FCE9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2 - 5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B186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739107"/>
                  </a:ext>
                </a:extLst>
              </a:tr>
              <a:tr h="665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Georgia" panose="02040502050405020303" pitchFamily="18" charset="0"/>
                        </a:rPr>
                        <a:t>наличие статуса победителя или призера национального и (или) международного чемпионата по </a:t>
                      </a:r>
                      <a:br>
                        <a:rPr lang="ru-RU" sz="1300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ru-RU" sz="1300" dirty="0">
                          <a:effectLst/>
                          <a:latin typeface="Georgia" panose="02040502050405020303" pitchFamily="18" charset="0"/>
                        </a:rPr>
                        <a:t>профессиональному мастерству среди инвалидов и лиц с ограниченными возможностями здоровья </a:t>
                      </a:r>
                      <a:br>
                        <a:rPr lang="ru-RU" sz="1300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ru-RU" sz="1300" dirty="0">
                          <a:effectLst/>
                          <a:latin typeface="Georgia" panose="02040502050405020303" pitchFamily="18" charset="0"/>
                        </a:rPr>
                        <a:t>«</a:t>
                      </a:r>
                      <a:r>
                        <a:rPr lang="ru-RU" sz="1300" dirty="0" err="1">
                          <a:effectLst/>
                          <a:latin typeface="Georgia" panose="02040502050405020303" pitchFamily="18" charset="0"/>
                        </a:rPr>
                        <a:t>Абилимпикс</a:t>
                      </a:r>
                      <a:r>
                        <a:rPr lang="ru-RU" sz="1300" dirty="0">
                          <a:effectLst/>
                          <a:latin typeface="Georgia" panose="02040502050405020303" pitchFamily="18" charset="0"/>
                        </a:rPr>
                        <a:t>»</a:t>
                      </a:r>
                      <a:endParaRPr lang="ru-RU" sz="13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Georgia" panose="02040502050405020303" pitchFamily="18" charset="0"/>
                        </a:rPr>
                        <a:t>1 </a:t>
                      </a:r>
                      <a:endParaRPr lang="ru-RU" sz="15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B186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203267"/>
                  </a:ext>
                </a:extLst>
              </a:tr>
              <a:tr h="2334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волонтерская (добровольческая) деятельность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FCE9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Georgia" panose="02040502050405020303" pitchFamily="18" charset="0"/>
                        </a:rPr>
                        <a:t> 1</a:t>
                      </a:r>
                      <a:endParaRPr lang="ru-RU" sz="15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B186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047305"/>
                  </a:ext>
                </a:extLst>
              </a:tr>
            </a:tbl>
          </a:graphicData>
        </a:graphic>
      </p:graphicFrame>
      <p:sp>
        <p:nvSpPr>
          <p:cNvPr id="5" name="Пятиугольник 4"/>
          <p:cNvSpPr/>
          <p:nvPr/>
        </p:nvSpPr>
        <p:spPr>
          <a:xfrm>
            <a:off x="286248" y="6309320"/>
            <a:ext cx="11803904" cy="482267"/>
          </a:xfrm>
          <a:prstGeom prst="homePlat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r>
              <a:rPr lang="ru-RU" altLang="ko-KR" sz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*  При приеме на обучение по программам </a:t>
            </a:r>
            <a:r>
              <a:rPr lang="ru-RU" altLang="ko-KR" sz="1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бакалавриата</a:t>
            </a:r>
            <a:r>
              <a:rPr lang="ru-RU" altLang="ko-KR" sz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программам </a:t>
            </a:r>
            <a:r>
              <a:rPr lang="ru-RU" altLang="ko-KR" sz="1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специалитета</a:t>
            </a:r>
            <a:r>
              <a:rPr lang="ru-RU" altLang="ko-KR" sz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поступающему может быть начислено за индивидуальные достижения </a:t>
            </a:r>
            <a:r>
              <a:rPr lang="ru-RU" altLang="ko-KR" sz="1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не более 10 баллов </a:t>
            </a:r>
            <a:r>
              <a:rPr lang="ru-RU" altLang="ko-KR" sz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суммарно (п. 38 Правил приема)</a:t>
            </a:r>
            <a:endParaRPr lang="ru-RU" altLang="ko-KR" sz="13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027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040028"/>
              </p:ext>
            </p:extLst>
          </p:nvPr>
        </p:nvGraphicFramePr>
        <p:xfrm>
          <a:off x="143339" y="68627"/>
          <a:ext cx="11964578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733">
                  <a:extLst>
                    <a:ext uri="{9D8B030D-6E8A-4147-A177-3AD203B41FA5}">
                      <a16:colId xmlns:a16="http://schemas.microsoft.com/office/drawing/2014/main" val="3573807958"/>
                    </a:ext>
                  </a:extLst>
                </a:gridCol>
                <a:gridCol w="4529445">
                  <a:extLst>
                    <a:ext uri="{9D8B030D-6E8A-4147-A177-3AD203B41FA5}">
                      <a16:colId xmlns:a16="http://schemas.microsoft.com/office/drawing/2014/main" val="2412434006"/>
                    </a:ext>
                  </a:extLst>
                </a:gridCol>
                <a:gridCol w="2534654">
                  <a:extLst>
                    <a:ext uri="{9D8B030D-6E8A-4147-A177-3AD203B41FA5}">
                      <a16:colId xmlns:a16="http://schemas.microsoft.com/office/drawing/2014/main" val="1392322337"/>
                    </a:ext>
                  </a:extLst>
                </a:gridCol>
                <a:gridCol w="807636">
                  <a:extLst>
                    <a:ext uri="{9D8B030D-6E8A-4147-A177-3AD203B41FA5}">
                      <a16:colId xmlns:a16="http://schemas.microsoft.com/office/drawing/2014/main" val="1854522506"/>
                    </a:ext>
                  </a:extLst>
                </a:gridCol>
                <a:gridCol w="2744759">
                  <a:extLst>
                    <a:ext uri="{9D8B030D-6E8A-4147-A177-3AD203B41FA5}">
                      <a16:colId xmlns:a16="http://schemas.microsoft.com/office/drawing/2014/main" val="4170872188"/>
                    </a:ext>
                  </a:extLst>
                </a:gridCol>
                <a:gridCol w="923351">
                  <a:extLst>
                    <a:ext uri="{9D8B030D-6E8A-4147-A177-3AD203B41FA5}">
                      <a16:colId xmlns:a16="http://schemas.microsoft.com/office/drawing/2014/main" val="35785209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№</a:t>
                      </a:r>
                    </a:p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п/п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Наименование олимпиады / </a:t>
                      </a:r>
                    </a:p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интеллектуального конкурса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Профиль</a:t>
                      </a:r>
                      <a:r>
                        <a:rPr lang="ru-RU" sz="140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dirty="0">
                          <a:latin typeface="Georgia" panose="02040502050405020303" pitchFamily="18" charset="0"/>
                        </a:rPr>
                        <a:t>олимпиады /</a:t>
                      </a:r>
                    </a:p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Интеллектуального</a:t>
                      </a:r>
                      <a:r>
                        <a:rPr lang="ru-RU" sz="1400" baseline="0" dirty="0">
                          <a:latin typeface="Georgia" panose="02040502050405020303" pitchFamily="18" charset="0"/>
                        </a:rPr>
                        <a:t> </a:t>
                      </a:r>
                    </a:p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и (или) творческого</a:t>
                      </a:r>
                      <a:r>
                        <a:rPr lang="ru-RU" sz="1400" baseline="0" dirty="0">
                          <a:latin typeface="Georgia" panose="02040502050405020303" pitchFamily="18" charset="0"/>
                        </a:rPr>
                        <a:t> </a:t>
                      </a:r>
                    </a:p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конкурса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Класс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Учитываемые</a:t>
                      </a:r>
                      <a:r>
                        <a:rPr lang="ru-RU" sz="140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dirty="0">
                          <a:latin typeface="Georgia" panose="02040502050405020303" pitchFamily="18" charset="0"/>
                        </a:rPr>
                        <a:t>результаты</a:t>
                      </a:r>
                      <a:r>
                        <a:rPr lang="ru-RU" sz="140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dirty="0">
                          <a:latin typeface="Georgia" panose="02040502050405020303" pitchFamily="18" charset="0"/>
                        </a:rPr>
                        <a:t>участия</a:t>
                      </a:r>
                    </a:p>
                    <a:p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Кол-во </a:t>
                      </a:r>
                      <a:br>
                        <a:rPr lang="ru-RU" sz="1400" dirty="0">
                          <a:latin typeface="Georgia" panose="02040502050405020303" pitchFamily="18" charset="0"/>
                        </a:rPr>
                      </a:br>
                      <a:r>
                        <a:rPr lang="ru-RU" sz="1400" dirty="0">
                          <a:latin typeface="Georgia" panose="02040502050405020303" pitchFamily="18" charset="0"/>
                        </a:rPr>
                        <a:t>баллов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440007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err="1">
                          <a:latin typeface="Georgia" panose="02040502050405020303" pitchFamily="18" charset="0"/>
                        </a:rPr>
                        <a:t>Кутафинская</a:t>
                      </a:r>
                      <a:r>
                        <a:rPr lang="ru-RU" sz="1400" b="0" dirty="0">
                          <a:latin typeface="Georgia" panose="02040502050405020303" pitchFamily="18" charset="0"/>
                        </a:rPr>
                        <a:t> олимпиада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b="0" dirty="0">
                          <a:latin typeface="Georgia" panose="02040502050405020303" pitchFamily="18" charset="0"/>
                        </a:rPr>
                        <a:t>школьников по праву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право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11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Участники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b="0" dirty="0">
                          <a:latin typeface="Georgia" panose="02040502050405020303" pitchFamily="18" charset="0"/>
                        </a:rPr>
                        <a:t>заключительного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b="0" dirty="0">
                          <a:latin typeface="Georgia" panose="02040502050405020303" pitchFamily="18" charset="0"/>
                        </a:rPr>
                        <a:t>этапа олимпиады</a:t>
                      </a:r>
                    </a:p>
                  </a:txBody>
                  <a:tcPr marL="121920" marR="121920" marT="60960" marB="6096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121920" marR="121920" marT="60960" marB="6096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517109"/>
                  </a:ext>
                </a:extLst>
              </a:tr>
              <a:tr h="264160"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Интеллектуальный конкурс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b="0" dirty="0">
                          <a:latin typeface="Georgia" panose="02040502050405020303" pitchFamily="18" charset="0"/>
                        </a:rPr>
                        <a:t>«Юный </a:t>
                      </a:r>
                      <a:r>
                        <a:rPr lang="ru-RU" sz="1400" b="0" dirty="0" err="1">
                          <a:latin typeface="Georgia" panose="02040502050405020303" pitchFamily="18" charset="0"/>
                        </a:rPr>
                        <a:t>кутафинец</a:t>
                      </a:r>
                      <a:r>
                        <a:rPr lang="ru-RU" sz="1400" b="0" dirty="0">
                          <a:latin typeface="Georgia" panose="02040502050405020303" pitchFamily="18" charset="0"/>
                        </a:rPr>
                        <a:t>»</a:t>
                      </a:r>
                    </a:p>
                  </a:txBody>
                  <a:tcPr marL="121920" marR="121920" marT="60960" marB="60960" anchor="ctr"/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право</a:t>
                      </a:r>
                    </a:p>
                  </a:txBody>
                  <a:tcPr marL="121920" marR="121920" marT="60960" marB="6096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11</a:t>
                      </a:r>
                    </a:p>
                  </a:txBody>
                  <a:tcPr marL="121920" marR="121920" marT="60960" marB="6096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победители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5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2094897"/>
                  </a:ext>
                </a:extLst>
              </a:tr>
              <a:tr h="264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призеры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241861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Междисциплинарная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b="0" dirty="0">
                          <a:latin typeface="Georgia" panose="02040502050405020303" pitchFamily="18" charset="0"/>
                        </a:rPr>
                        <a:t>олимпиада школьников </a:t>
                      </a:r>
                    </a:p>
                    <a:p>
                      <a:pPr algn="just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имени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b="0" dirty="0">
                          <a:latin typeface="Georgia" panose="02040502050405020303" pitchFamily="18" charset="0"/>
                        </a:rPr>
                        <a:t>В.И. Вернадского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гуманитарные и</a:t>
                      </a:r>
                    </a:p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социальные науки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11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Участники заключительного этапа олимпиады</a:t>
                      </a:r>
                    </a:p>
                    <a:p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L="121920" marR="121920" marT="60960" marB="6096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121920" marR="121920" marT="60960" marB="6096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37833063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Межрегиональная олимпиада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b="0" dirty="0">
                          <a:latin typeface="Georgia" panose="02040502050405020303" pitchFamily="18" charset="0"/>
                        </a:rPr>
                        <a:t>по праву </a:t>
                      </a:r>
                    </a:p>
                    <a:p>
                      <a:pPr algn="just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«ФЕМИДА» 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право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11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Участники заключительного этапа олимпиады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518902317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5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Всероссийская олимпиада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b="0" dirty="0">
                          <a:latin typeface="Georgia" panose="02040502050405020303" pitchFamily="18" charset="0"/>
                        </a:rPr>
                        <a:t>школьников </a:t>
                      </a:r>
                    </a:p>
                    <a:p>
                      <a:pPr algn="just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«Высшая проба»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право/обществознание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11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Участники заключительного этапа олимпиады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07662969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6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Московская олимпиада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b="0" dirty="0">
                          <a:latin typeface="Georgia" panose="02040502050405020303" pitchFamily="18" charset="0"/>
                        </a:rPr>
                        <a:t>школьников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право/обществознание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11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Участники заключительного этапа олимпиады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95474741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7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Олимпиада МГИМО МИД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b="0" dirty="0">
                          <a:latin typeface="Georgia" panose="02040502050405020303" pitchFamily="18" charset="0"/>
                        </a:rPr>
                        <a:t>России для школьников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гуманитарные и</a:t>
                      </a:r>
                    </a:p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социальные науки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11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Участники заключительного этапа олимпиады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836524420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8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Олимпиада школьников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b="0" dirty="0">
                          <a:latin typeface="Georgia" panose="02040502050405020303" pitchFamily="18" charset="0"/>
                        </a:rPr>
                        <a:t>«Ломоносов»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право/обществознание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11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Участники заключительного этапа олимпиады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711823424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9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Олимпиада школьников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«Покори Воробьевы горы!»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обществознание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11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Участники заключительного этапа олимпиады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493371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59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7650460" y="4256872"/>
            <a:ext cx="4442579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algn="just" defTabSz="1219170" latinLnBrk="1">
              <a:buFont typeface="Wingdings" panose="05000000000000000000" pitchFamily="2" charset="2"/>
              <a:buChar char="q"/>
            </a:pPr>
            <a:endParaRPr lang="en-US" altLang="ko-KR" sz="1467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228594" indent="-228594" algn="just" defTabSz="1219170" latinLnBrk="1">
              <a:buFont typeface="Wingdings" panose="05000000000000000000" pitchFamily="2" charset="2"/>
              <a:buChar char="q"/>
            </a:pPr>
            <a:endParaRPr lang="en-US" altLang="ko-KR" sz="1467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-882" y="423620"/>
            <a:ext cx="12194755" cy="40767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 defTabSz="1219170" latinLnBrk="1"/>
            <a:endParaRPr lang="en-US" sz="1867" b="1" dirty="0">
              <a:solidFill>
                <a:srgbClr val="B226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6" name="Text Placeholder 17"/>
          <p:cNvSpPr txBox="1">
            <a:spLocks/>
          </p:cNvSpPr>
          <p:nvPr/>
        </p:nvSpPr>
        <p:spPr>
          <a:xfrm>
            <a:off x="0" y="270469"/>
            <a:ext cx="12191999" cy="685496"/>
          </a:xfrm>
          <a:prstGeom prst="rect">
            <a:avLst/>
          </a:prstGeom>
          <a:solidFill>
            <a:schemeClr val="accent6">
              <a:lumMod val="50000"/>
              <a:alpha val="14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ru-RU" sz="2000" b="1" dirty="0">
                <a:solidFill>
                  <a:srgbClr val="B226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Перечень направлений подготовки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4022725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1451" y="1085852"/>
          <a:ext cx="11896724" cy="4669896"/>
        </p:xfrm>
        <a:graphic>
          <a:graphicData uri="http://schemas.openxmlformats.org/drawingml/2006/table">
            <a:tbl>
              <a:tblPr/>
              <a:tblGrid>
                <a:gridCol w="449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5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5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4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1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7608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800" b="1" i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2" marR="16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Направление подготовки</a:t>
                      </a:r>
                      <a:endParaRPr lang="ru-RU" sz="1800" b="1" i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2" marR="16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обучения</a:t>
                      </a:r>
                      <a:endParaRPr lang="ru-RU" sz="1800" b="1" i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2" marR="16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Наличие мест за счет федерального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бюджета </a:t>
                      </a:r>
                      <a:endParaRPr lang="ru-RU" sz="1800" b="1" i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2" marR="16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Наличие мест по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договорам об оказании платных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образовательных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услуг</a:t>
                      </a:r>
                      <a:endParaRPr lang="ru-RU" sz="1800" b="1" i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2" marR="16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Прием на общих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основаниях</a:t>
                      </a:r>
                      <a:endParaRPr lang="ru-RU" sz="1800" b="1" i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2" marR="16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i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2" marR="16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2" marR="16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40.02.01 Право и организация социального обеспечения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2" marR="16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Очная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2" marR="16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800"/>
                        <a:buFont typeface="Wingdings"/>
                        <a:buChar char=""/>
                      </a:pP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262" marR="16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800"/>
                        <a:buFont typeface="Wingdings"/>
                        <a:buChar char=""/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16262" marR="16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700">
                <a:tc rowSpan="3">
                  <a:txBody>
                    <a:bodyPr/>
                    <a:lstStyle/>
                    <a:p>
                      <a:pPr marL="0" marR="0" indent="0" algn="l" defTabSz="121917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2" marR="16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40.03.01 Юриспруденция – направленность (профиль) Юриспруденция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2" marR="16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Очная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2" marR="16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800"/>
                        <a:buFont typeface="Wingdings"/>
                        <a:buChar char=""/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16262" marR="16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800"/>
                        <a:buFont typeface="Wingdings"/>
                        <a:buChar char=""/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16262" marR="16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Очно-заочная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2" marR="16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800"/>
                        <a:buFont typeface="Wingdings"/>
                        <a:buChar char=""/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16262" marR="16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800"/>
                        <a:buFont typeface="Wingdings"/>
                        <a:buChar char=""/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16262" marR="16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Заочная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2" marR="16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262" marR="16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800"/>
                        <a:buFont typeface="Wingdings"/>
                        <a:buChar char=""/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16262" marR="16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7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2" marR="16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40.05.01 Правовое обеспечение национальной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безопасности (государственно-правовая специализация)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2" marR="16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Очная</a:t>
                      </a:r>
                      <a:endParaRPr lang="ru-RU" sz="14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2" marR="16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16262" marR="16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800"/>
                        <a:buFont typeface="Wingdings"/>
                        <a:buChar char=""/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16262" marR="16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4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Заочная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2" marR="16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16262" marR="16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800"/>
                        <a:buFont typeface="Wingdings"/>
                        <a:buChar char=""/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16262" marR="16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683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8676" y="394711"/>
          <a:ext cx="11832976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9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17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416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1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Государственный аудит</a:t>
                      </a:r>
                    </a:p>
                  </a:txBody>
                  <a:tcPr marL="121920" marR="121920" marT="60960" marB="60960" anchor="ctr"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обществознание</a:t>
                      </a:r>
                    </a:p>
                  </a:txBody>
                  <a:tcPr marL="121920" marR="121920" marT="60960" marB="60960" anchor="ctr"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11</a:t>
                      </a:r>
                    </a:p>
                  </a:txBody>
                  <a:tcPr marL="121920" marR="121920" marT="60960" marB="60960" anchor="ctr"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Участники заключительного 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этапа олимпиады</a:t>
                      </a:r>
                    </a:p>
                  </a:txBody>
                  <a:tcPr marL="121920" marR="121920" marT="60960" marB="60960" anchor="ctr"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121920" marR="121920" marT="60960" marB="60960" anchor="ctr">
                    <a:solidFill>
                      <a:srgbClr val="EF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11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Олимпиада школьников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b="0" dirty="0">
                          <a:latin typeface="Georgia" panose="02040502050405020303" pitchFamily="18" charset="0"/>
                        </a:rPr>
                        <a:t>Российской академии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народного хозяйства и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b="0" dirty="0">
                          <a:latin typeface="Georgia" panose="02040502050405020303" pitchFamily="18" charset="0"/>
                        </a:rPr>
                        <a:t>государственной службы при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Президенте Российской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b="0" dirty="0">
                          <a:latin typeface="Georgia" panose="02040502050405020303" pitchFamily="18" charset="0"/>
                        </a:rPr>
                        <a:t>Федерации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обществознание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11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Участники заключительного </a:t>
                      </a:r>
                    </a:p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этапа олимпиады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12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Олимпиада школьников Санкт-Петербургского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государственного университета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право/обществознание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11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Участники заключительного </a:t>
                      </a:r>
                    </a:p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этапа олимпиады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13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Всероссийская Толстовская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b="0" dirty="0">
                          <a:latin typeface="Georgia" panose="02040502050405020303" pitchFamily="18" charset="0"/>
                        </a:rPr>
                        <a:t>олимпиада школьников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право/обществознание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11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Участники заключительного </a:t>
                      </a:r>
                    </a:p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этапа олимпиады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14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Олимпиада школьников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b="0" dirty="0">
                          <a:latin typeface="Georgia" panose="02040502050405020303" pitchFamily="18" charset="0"/>
                        </a:rPr>
                        <a:t>федерального </a:t>
                      </a:r>
                    </a:p>
                    <a:p>
                      <a:pPr algn="just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Государственного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b="0" dirty="0">
                          <a:latin typeface="Georgia" panose="02040502050405020303" pitchFamily="18" charset="0"/>
                        </a:rPr>
                        <a:t>бюджетного образовательного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учреждения высшего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b="0" dirty="0">
                          <a:latin typeface="Georgia" panose="02040502050405020303" pitchFamily="18" charset="0"/>
                        </a:rPr>
                        <a:t>образования </a:t>
                      </a:r>
                    </a:p>
                    <a:p>
                      <a:pPr algn="just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«Всероссийский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b="0" dirty="0">
                          <a:latin typeface="Georgia" panose="02040502050405020303" pitchFamily="18" charset="0"/>
                        </a:rPr>
                        <a:t>государственный университет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юстиции (РПА Минюста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b="0" dirty="0">
                          <a:latin typeface="Georgia" panose="02040502050405020303" pitchFamily="18" charset="0"/>
                        </a:rPr>
                        <a:t>России)» «В мир права»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право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11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Участники заключительного </a:t>
                      </a:r>
                    </a:p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этапа олимпиады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15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Всероссийская олимпиада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b="0" dirty="0">
                          <a:latin typeface="Georgia" panose="02040502050405020303" pitchFamily="18" charset="0"/>
                        </a:rPr>
                        <a:t>школьников по вопросам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избирательного права и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b="0" dirty="0">
                          <a:latin typeface="Georgia" panose="02040502050405020303" pitchFamily="18" charset="0"/>
                        </a:rPr>
                        <a:t>избирательного процесса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обществознание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11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Победители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и призеры</a:t>
                      </a:r>
                      <a:r>
                        <a:rPr lang="ru-RU" sz="1400" b="0" dirty="0">
                          <a:latin typeface="Georgia" panose="02040502050405020303" pitchFamily="18" charset="0"/>
                        </a:rPr>
                        <a:t> </a:t>
                      </a:r>
                    </a:p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заключительного этапа </a:t>
                      </a:r>
                      <a:br>
                        <a:rPr lang="ru-RU" sz="1400" b="0" dirty="0">
                          <a:latin typeface="Georgia" panose="02040502050405020303" pitchFamily="18" charset="0"/>
                        </a:rPr>
                      </a:br>
                      <a:r>
                        <a:rPr lang="ru-RU" sz="1400" b="0" dirty="0">
                          <a:latin typeface="Georgia" panose="02040502050405020303" pitchFamily="18" charset="0"/>
                        </a:rPr>
                        <a:t>олимпиады</a:t>
                      </a:r>
                    </a:p>
                  </a:txBody>
                  <a:tcPr marL="121920" marR="121920" marT="60960" marB="6096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121920" marR="121920" marT="60960" marB="6096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160"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16</a:t>
                      </a:r>
                    </a:p>
                  </a:txBody>
                  <a:tcPr marL="121920" marR="121920" marT="60960" marB="60960" anchor="ctr"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Всероссийский конкурс для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b="0" dirty="0">
                          <a:latin typeface="Georgia" panose="02040502050405020303" pitchFamily="18" charset="0"/>
                        </a:rPr>
                        <a:t>школьников </a:t>
                      </a:r>
                    </a:p>
                    <a:p>
                      <a:pPr algn="just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«Большая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b="0" dirty="0">
                          <a:latin typeface="Georgia" panose="02040502050405020303" pitchFamily="18" charset="0"/>
                        </a:rPr>
                        <a:t>перемена»</a:t>
                      </a:r>
                    </a:p>
                  </a:txBody>
                  <a:tcPr marL="121920" marR="121920" marT="60960" marB="60960" anchor="ctr"/>
                </a:tc>
                <a:tc rowSpan="2">
                  <a:txBody>
                    <a:bodyPr/>
                    <a:lstStyle/>
                    <a:p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L="121920" marR="121920" marT="60960" marB="6096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10</a:t>
                      </a:r>
                    </a:p>
                  </a:txBody>
                  <a:tcPr marL="121920" marR="121920" marT="60960" marB="6096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победители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5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призеры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17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Заключительный этап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b="0" dirty="0">
                          <a:latin typeface="Georgia" panose="02040502050405020303" pitchFamily="18" charset="0"/>
                        </a:rPr>
                        <a:t>Всероссийской олимпиады</a:t>
                      </a:r>
                      <a:r>
                        <a:rPr lang="ru-RU" sz="1400" b="0" baseline="0" dirty="0">
                          <a:latin typeface="Georgia" panose="02040502050405020303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школьников 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право/обществознание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11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Участники заключительного </a:t>
                      </a:r>
                    </a:p>
                    <a:p>
                      <a:r>
                        <a:rPr lang="ru-RU" sz="1400" b="0" dirty="0">
                          <a:latin typeface="Georgia" panose="02040502050405020303" pitchFamily="18" charset="0"/>
                        </a:rPr>
                        <a:t>этапа олимпиады</a:t>
                      </a:r>
                    </a:p>
                  </a:txBody>
                  <a:tcPr marL="121920" marR="121920" marT="60960" marB="6096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121920" marR="121920" marT="60960" marB="6096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595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2755" y="685760"/>
            <a:ext cx="11905323" cy="8156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indent="609585" algn="just">
              <a:defRPr/>
            </a:pPr>
            <a:r>
              <a:rPr lang="ru-RU" altLang="ko-KR" sz="15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Необходимо учитывать, что каждое индивидуальное достижение, которое поступающий указывает в заявлении о приеме, должно быть официально подтверждено и выдано на имя поступающего. Поступающие представляют документы, подтверждающие получение результатов индивидуальных достижений.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0" y="95062"/>
            <a:ext cx="9456373" cy="549629"/>
          </a:xfrm>
          <a:prstGeom prst="homePlate">
            <a:avLst/>
          </a:prstGeom>
          <a:solidFill>
            <a:schemeClr val="accent6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 algn="ctr">
              <a:defRPr/>
            </a:pPr>
            <a:r>
              <a:rPr lang="ru-RU" altLang="ko-KR" sz="1600" b="1" dirty="0">
                <a:solidFill>
                  <a:srgbClr val="B226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Документы, подтверждающие индивидуальные достижения  поступающего </a:t>
            </a:r>
          </a:p>
          <a:p>
            <a:pPr lvl="0" algn="ctr">
              <a:defRPr/>
            </a:pPr>
            <a:r>
              <a:rPr lang="ru-RU" altLang="ko-KR" sz="1600" b="1" dirty="0">
                <a:solidFill>
                  <a:srgbClr val="B226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 программы </a:t>
            </a:r>
            <a:r>
              <a:rPr lang="ru-RU" altLang="ko-KR" sz="1600" b="1" dirty="0" err="1">
                <a:solidFill>
                  <a:srgbClr val="B226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бакалавриата</a:t>
            </a:r>
            <a:r>
              <a:rPr lang="ru-RU" altLang="ko-KR" sz="1600" b="1" dirty="0">
                <a:solidFill>
                  <a:srgbClr val="B226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и </a:t>
            </a:r>
            <a:r>
              <a:rPr lang="ru-RU" altLang="ko-KR" sz="1600" b="1" dirty="0" err="1">
                <a:solidFill>
                  <a:srgbClr val="B226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специалитета</a:t>
            </a:r>
            <a:endParaRPr lang="ru-RU" altLang="ko-KR" sz="1600" b="1" dirty="0">
              <a:solidFill>
                <a:srgbClr val="B226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907660"/>
              </p:ext>
            </p:extLst>
          </p:nvPr>
        </p:nvGraphicFramePr>
        <p:xfrm>
          <a:off x="284174" y="1485979"/>
          <a:ext cx="11702484" cy="5453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3741">
                  <a:extLst>
                    <a:ext uri="{9D8B030D-6E8A-4147-A177-3AD203B41FA5}">
                      <a16:colId xmlns:a16="http://schemas.microsoft.com/office/drawing/2014/main" val="1166680123"/>
                    </a:ext>
                  </a:extLst>
                </a:gridCol>
                <a:gridCol w="6658743">
                  <a:extLst>
                    <a:ext uri="{9D8B030D-6E8A-4147-A177-3AD203B41FA5}">
                      <a16:colId xmlns:a16="http://schemas.microsoft.com/office/drawing/2014/main" val="2782797972"/>
                    </a:ext>
                  </a:extLst>
                </a:gridCol>
              </a:tblGrid>
              <a:tr h="285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Georgia" panose="02040502050405020303" pitchFamily="18" charset="0"/>
                        </a:rPr>
                        <a:t>Индивидуальные достижения</a:t>
                      </a:r>
                      <a:endParaRPr lang="ru-RU" sz="13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A389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Georgia" panose="02040502050405020303" pitchFamily="18" charset="0"/>
                        </a:rPr>
                        <a:t>Документ</a:t>
                      </a:r>
                    </a:p>
                  </a:txBody>
                  <a:tcPr marT="0" marB="0" anchor="ctr">
                    <a:solidFill>
                      <a:srgbClr val="A389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091367"/>
                  </a:ext>
                </a:extLst>
              </a:tr>
              <a:tr h="443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наличие статуса чемпиона и призера Олимпийских игр,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Georgia" panose="02040502050405020303" pitchFamily="18" charset="0"/>
                        </a:rPr>
                        <a:t>Паралимпийских</a:t>
                      </a: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 игр и </a:t>
                      </a:r>
                      <a:r>
                        <a:rPr lang="ru-RU" sz="1100" dirty="0" err="1">
                          <a:effectLst/>
                          <a:latin typeface="Georgia" panose="02040502050405020303" pitchFamily="18" charset="0"/>
                        </a:rPr>
                        <a:t>Сурдлимпийских</a:t>
                      </a: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 игр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B186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835628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наличие статуса чемпиона мира, чемпиона Европы, лица, занявшего первое место на первенстве мира, первенстве Европы по видам спорта, включенным в программы Олимпийских игр, </a:t>
                      </a:r>
                      <a:r>
                        <a:rPr lang="ru-RU" sz="11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Паралимпийских</a:t>
                      </a:r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игр и </a:t>
                      </a:r>
                      <a:r>
                        <a:rPr lang="ru-RU" sz="11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Сурдлимпийских</a:t>
                      </a:r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игр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FBE9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B186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687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наличие статуса чемпиона мира, чемпиона Европы по видам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спорта, не включенным в программы Олимпийских игр,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Georgia" panose="02040502050405020303" pitchFamily="18" charset="0"/>
                        </a:rPr>
                        <a:t>Паралимпийских</a:t>
                      </a: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 игр, </a:t>
                      </a:r>
                      <a:r>
                        <a:rPr lang="ru-RU" sz="1100" dirty="0" err="1">
                          <a:effectLst/>
                          <a:latin typeface="Georgia" panose="02040502050405020303" pitchFamily="18" charset="0"/>
                        </a:rPr>
                        <a:t>Сурдлимпийских</a:t>
                      </a: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 игр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B186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466687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наличие золотого, серебряного или бронзового знака отличия Всероссийского физкультурно-спортивного комплекса «Готов к труду и обороне» (ГТО)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FBE9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- удостоверение к значку ГТО или </a:t>
                      </a:r>
                    </a:p>
                    <a:p>
                      <a:pPr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сведения, размещенные на официальном сайте Министерства спорта РФ или на </a:t>
                      </a:r>
                    </a:p>
                    <a:p>
                      <a:pPr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официальном сайте Всероссийского физкультурно-спортивного комплекса «Готов к труду и обороне» (ГТО) в информационно-телекоммуникационной сети «Интернет», или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заверенная должностным лицом копия приказа (выписка из приказа) Министерства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спорта РФ о награждении золотым знаком ГТО, копия приказа (выписка из приказа)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органа исполнительной власти субъекта РФ о награждении серебряным или бронзовым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знаком ГТО</a:t>
                      </a:r>
                    </a:p>
                  </a:txBody>
                  <a:tcPr marT="0" marB="0">
                    <a:solidFill>
                      <a:srgbClr val="B186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667019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наличие полученных в образовательных организациях РФ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документов об образовании или об образовании и о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квалификации с отличием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- оригинал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или копия документа об образовании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B186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0868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участие в олимпиадах по праву или обществознанию и иных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интеллектуальных конкурсах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FCE9E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свидетельство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об участии в олимпиаде, иной документ, заверенный организатором </a:t>
                      </a:r>
                    </a:p>
                    <a:p>
                      <a:pPr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Олимпиады или конкурса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B186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739107"/>
                  </a:ext>
                </a:extLst>
              </a:tr>
              <a:tr h="665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наличие статуса победителя или призера национального и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(или) международного чемпионата по профессиональному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мастерству среди инвалидов и лиц с ограниченными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возможностями здоровья «</a:t>
                      </a:r>
                      <a:r>
                        <a:rPr lang="ru-RU" sz="1100" dirty="0" err="1">
                          <a:effectLst/>
                          <a:latin typeface="Georgia" panose="02040502050405020303" pitchFamily="18" charset="0"/>
                        </a:rPr>
                        <a:t>Абилимпикс</a:t>
                      </a: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B186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2032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волонтерская (добровольческая) деятельность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FCE9E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электронная или печатная версия личной книжки добровольца (волонтера), </a:t>
                      </a:r>
                    </a:p>
                    <a:p>
                      <a:pPr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оформленная в соответствии с письмом Минобрнауки России от 21.03.2017 № 09-607 «О методических рекомендациях»</a:t>
                      </a:r>
                    </a:p>
                  </a:txBody>
                  <a:tcPr marT="0" marB="0" anchor="ctr">
                    <a:solidFill>
                      <a:srgbClr val="B186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047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630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7"/>
          <p:cNvSpPr txBox="1">
            <a:spLocks/>
          </p:cNvSpPr>
          <p:nvPr/>
        </p:nvSpPr>
        <p:spPr>
          <a:xfrm>
            <a:off x="0" y="1898690"/>
            <a:ext cx="12192882" cy="1664001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 algn="just" defTabSz="1219170">
              <a:buFont typeface="Arial" pitchFamily="34" charset="0"/>
              <a:buAutoNum type="arabicParenR"/>
            </a:pPr>
            <a:endParaRPr lang="ru-RU" sz="1600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882" y="423620"/>
            <a:ext cx="12194755" cy="40767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 defTabSz="1219170" latinLnBrk="1"/>
            <a:endParaRPr lang="en-US" sz="1867" b="1" dirty="0">
              <a:solidFill>
                <a:srgbClr val="B226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5" name="Text Placeholder 17"/>
          <p:cNvSpPr txBox="1">
            <a:spLocks/>
          </p:cNvSpPr>
          <p:nvPr/>
        </p:nvSpPr>
        <p:spPr>
          <a:xfrm>
            <a:off x="0" y="270469"/>
            <a:ext cx="12191999" cy="685496"/>
          </a:xfrm>
          <a:prstGeom prst="rect">
            <a:avLst/>
          </a:prstGeom>
          <a:solidFill>
            <a:schemeClr val="accent6">
              <a:lumMod val="50000"/>
              <a:alpha val="14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09585" algn="ctr" defTabSz="1219170">
              <a:spcBef>
                <a:spcPts val="0"/>
              </a:spcBef>
              <a:buNone/>
            </a:pPr>
            <a:r>
              <a:rPr lang="ru-RU" sz="1867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Иностранные студенты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0" y="1849821"/>
            <a:ext cx="12192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algn="ctr" defTabSz="1219170" latinLnBrk="1"/>
            <a: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Осуществляется прием иностранных граждан и лиц без гражданства на обучение по направлениям </a:t>
            </a:r>
            <a:r>
              <a:rPr lang="ru-RU" altLang="ko-KR" b="1" dirty="0" err="1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бакалавриата</a:t>
            </a:r>
            <a: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 и </a:t>
            </a:r>
            <a:r>
              <a:rPr lang="ru-RU" altLang="ko-KR" b="1" dirty="0" err="1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специалитета</a:t>
            </a:r>
            <a:r>
              <a:rPr lang="en-US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,</a:t>
            </a:r>
            <a: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 в целях подготовки молодых квалифицированных специалистов соответствующего уровня образования</a:t>
            </a:r>
            <a:r>
              <a:rPr lang="en-US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,</a:t>
            </a:r>
            <a: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 позволяющий реализовать свои профессиональные навыки на отечественном и зарубежном рынке юридических услуг и установить доверительные</a:t>
            </a:r>
            <a:r>
              <a:rPr lang="en-US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,</a:t>
            </a:r>
            <a: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 партнерские отношения</a:t>
            </a:r>
            <a:b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</a:br>
            <a:b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</a:br>
            <a:r>
              <a:rPr lang="ru-RU" altLang="ko-KR" sz="2800" b="1" u="sng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По запросу иностранным студентам предоставляется общежитие с регистрацией в установленном законом порядке </a:t>
            </a:r>
            <a:endParaRPr lang="ru-RU" altLang="ko-KR" sz="2800" b="1" i="1" u="sng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algn="just" defTabSz="1219170" latinLnBrk="1"/>
            <a:endParaRPr lang="en-US" altLang="ko-KR" sz="1400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" y="6243283"/>
            <a:ext cx="12191999" cy="276999"/>
          </a:xfrm>
          <a:prstGeom prst="rect">
            <a:avLst/>
          </a:prstGeom>
          <a:solidFill>
            <a:schemeClr val="accent6">
              <a:lumMod val="50000"/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indent="609585" algn="just" defTabSz="1219170" latinLnBrk="1"/>
            <a:endParaRPr lang="en-US" altLang="ko-KR" sz="1200" b="1" i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EE351-0513-41D8-B466-41B496F8B19A}"/>
              </a:ext>
            </a:extLst>
          </p:cNvPr>
          <p:cNvSpPr txBox="1"/>
          <p:nvPr/>
        </p:nvSpPr>
        <p:spPr>
          <a:xfrm>
            <a:off x="536895" y="4311941"/>
            <a:ext cx="10435905" cy="134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428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7"/>
          <p:cNvSpPr txBox="1">
            <a:spLocks/>
          </p:cNvSpPr>
          <p:nvPr/>
        </p:nvSpPr>
        <p:spPr>
          <a:xfrm>
            <a:off x="0" y="1898690"/>
            <a:ext cx="12192882" cy="1664001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 algn="just" defTabSz="1219170">
              <a:buFont typeface="Arial" pitchFamily="34" charset="0"/>
              <a:buAutoNum type="arabicParenR"/>
            </a:pPr>
            <a:endParaRPr lang="ru-RU" sz="1600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882" y="423620"/>
            <a:ext cx="12194755" cy="40767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 defTabSz="1219170" latinLnBrk="1"/>
            <a:endParaRPr lang="en-US" sz="1867" b="1" dirty="0">
              <a:solidFill>
                <a:srgbClr val="B226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5" name="Text Placeholder 17"/>
          <p:cNvSpPr txBox="1">
            <a:spLocks/>
          </p:cNvSpPr>
          <p:nvPr/>
        </p:nvSpPr>
        <p:spPr>
          <a:xfrm>
            <a:off x="0" y="270469"/>
            <a:ext cx="12191999" cy="685496"/>
          </a:xfrm>
          <a:prstGeom prst="rect">
            <a:avLst/>
          </a:prstGeom>
          <a:solidFill>
            <a:schemeClr val="accent6">
              <a:lumMod val="50000"/>
              <a:alpha val="14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09585" algn="ctr" defTabSz="1219170">
              <a:spcBef>
                <a:spcPts val="0"/>
              </a:spcBef>
              <a:buNone/>
            </a:pPr>
            <a:endParaRPr lang="ru-RU" sz="1867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7" name="Text Placeholder 18"/>
          <p:cNvSpPr txBox="1">
            <a:spLocks/>
          </p:cNvSpPr>
          <p:nvPr/>
        </p:nvSpPr>
        <p:spPr>
          <a:xfrm>
            <a:off x="3217236" y="1163806"/>
            <a:ext cx="5979316" cy="46529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ru-RU" altLang="ko-KR" sz="2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Мы ждем Вас по адресу: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0574" y="2114864"/>
            <a:ext cx="1143662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algn="ctr" defTabSz="1219170" latinLnBrk="1"/>
            <a:r>
              <a:rPr lang="ru-RU" altLang="ko-KR" sz="2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460000, г.Оренбург, ул.Комсомольская, д.50, каб.103</a:t>
            </a:r>
            <a:r>
              <a:rPr lang="en-US" altLang="ko-KR" sz="2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,</a:t>
            </a:r>
            <a:r>
              <a:rPr lang="ru-RU" altLang="ko-KR" sz="2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107 </a:t>
            </a:r>
            <a:br>
              <a:rPr lang="ru-RU" altLang="ko-KR" sz="2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</a:br>
            <a:r>
              <a:rPr lang="ru-RU" altLang="ko-KR" sz="2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Тел.: +7(3532) 31-28-85</a:t>
            </a:r>
            <a:br>
              <a:rPr lang="ru-RU" altLang="ko-KR" sz="2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</a:br>
            <a:r>
              <a:rPr lang="ru-RU" altLang="ko-KR" sz="2800" b="1" dirty="0" err="1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E-mail</a:t>
            </a:r>
            <a:r>
              <a:rPr lang="ru-RU" altLang="ko-KR" sz="2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: </a:t>
            </a:r>
            <a:r>
              <a:rPr lang="ru-RU" altLang="ko-KR" sz="2800" b="1" dirty="0" err="1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orenpriem@msal.ru</a:t>
            </a:r>
            <a:b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</a:br>
            <a:b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</a:br>
            <a:b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</a:br>
            <a:b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</a:br>
            <a:r>
              <a:rPr lang="ru-RU" altLang="ko-KR" sz="16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Лицензия: серия 9001 № 0008956 </a:t>
            </a:r>
            <a:r>
              <a:rPr lang="ru-RU" altLang="ko-KR" sz="1600" b="1" dirty="0" err="1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рег</a:t>
            </a:r>
            <a:r>
              <a:rPr lang="ru-RU" altLang="ko-KR" sz="16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. № 1936 от 16.02.2016 г.</a:t>
            </a:r>
            <a:br>
              <a:rPr lang="ru-RU" altLang="ko-KR" sz="16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</a:br>
            <a:endParaRPr lang="ru-RU" altLang="ko-KR" sz="1600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228594" indent="-228594" algn="ctr" defTabSz="1219170" latinLnBrk="1"/>
            <a:r>
              <a:rPr lang="ru-RU" altLang="ko-KR" sz="16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Свидетельство о государственной аккредитации: серия 90401 № 0003770 </a:t>
            </a:r>
            <a:r>
              <a:rPr lang="ru-RU" altLang="ko-KR" sz="1600" b="1" dirty="0" err="1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рег</a:t>
            </a:r>
            <a:r>
              <a:rPr lang="ru-RU" altLang="ko-KR" sz="16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. № 3550 от 16.04.2021 г.</a:t>
            </a:r>
            <a:endParaRPr lang="en-US" altLang="ko-KR" sz="1600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" y="6243283"/>
            <a:ext cx="12191999" cy="276999"/>
          </a:xfrm>
          <a:prstGeom prst="rect">
            <a:avLst/>
          </a:prstGeom>
          <a:solidFill>
            <a:schemeClr val="accent6">
              <a:lumMod val="50000"/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indent="609585" algn="just" defTabSz="1219170" latinLnBrk="1"/>
            <a:endParaRPr lang="en-US" altLang="ko-KR" sz="1200" b="1" i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EE351-0513-41D8-B466-41B496F8B19A}"/>
              </a:ext>
            </a:extLst>
          </p:cNvPr>
          <p:cNvSpPr txBox="1"/>
          <p:nvPr/>
        </p:nvSpPr>
        <p:spPr>
          <a:xfrm>
            <a:off x="536895" y="4311941"/>
            <a:ext cx="10435905" cy="134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428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7"/>
          <p:cNvSpPr txBox="1">
            <a:spLocks/>
          </p:cNvSpPr>
          <p:nvPr/>
        </p:nvSpPr>
        <p:spPr>
          <a:xfrm>
            <a:off x="0" y="1898690"/>
            <a:ext cx="12192882" cy="1664001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 algn="just" defTabSz="1219170">
              <a:buFont typeface="Arial" pitchFamily="34" charset="0"/>
              <a:buAutoNum type="arabicParenR"/>
            </a:pPr>
            <a:endParaRPr lang="ru-RU" sz="1600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882" y="423620"/>
            <a:ext cx="12194755" cy="40767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 defTabSz="1219170" latinLnBrk="1"/>
            <a:endParaRPr lang="en-US" sz="1867" b="1" dirty="0">
              <a:solidFill>
                <a:srgbClr val="B226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" y="6243283"/>
            <a:ext cx="12191999" cy="276999"/>
          </a:xfrm>
          <a:prstGeom prst="rect">
            <a:avLst/>
          </a:prstGeom>
          <a:solidFill>
            <a:schemeClr val="accent6">
              <a:lumMod val="50000"/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indent="609585" algn="just" defTabSz="1219170" latinLnBrk="1"/>
            <a:endParaRPr lang="en-US" altLang="ko-KR" sz="1200" b="1" i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EE351-0513-41D8-B466-41B496F8B19A}"/>
              </a:ext>
            </a:extLst>
          </p:cNvPr>
          <p:cNvSpPr txBox="1"/>
          <p:nvPr/>
        </p:nvSpPr>
        <p:spPr>
          <a:xfrm>
            <a:off x="536895" y="4311941"/>
            <a:ext cx="10435905" cy="134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1746" name="Picture 2" descr="C:\Users\Egor Belov\Downloads\qr-co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2044" y="159026"/>
            <a:ext cx="6317974" cy="6317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42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7650460" y="4256872"/>
            <a:ext cx="4442579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algn="just" defTabSz="1219170" latinLnBrk="1">
              <a:buFont typeface="Wingdings" panose="05000000000000000000" pitchFamily="2" charset="2"/>
              <a:buChar char="q"/>
            </a:pPr>
            <a:endParaRPr lang="en-US" altLang="ko-KR" sz="1467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228594" indent="-228594" algn="just" defTabSz="1219170" latinLnBrk="1">
              <a:buFont typeface="Wingdings" panose="05000000000000000000" pitchFamily="2" charset="2"/>
              <a:buChar char="q"/>
            </a:pPr>
            <a:endParaRPr lang="en-US" altLang="ko-KR" sz="1467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-882" y="423620"/>
            <a:ext cx="12194755" cy="40767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 defTabSz="1219170" latinLnBrk="1"/>
            <a:endParaRPr lang="en-US" sz="1867" b="1" dirty="0">
              <a:solidFill>
                <a:srgbClr val="B226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6" name="Text Placeholder 17"/>
          <p:cNvSpPr txBox="1">
            <a:spLocks/>
          </p:cNvSpPr>
          <p:nvPr/>
        </p:nvSpPr>
        <p:spPr>
          <a:xfrm>
            <a:off x="0" y="270469"/>
            <a:ext cx="12191999" cy="685496"/>
          </a:xfrm>
          <a:prstGeom prst="rect">
            <a:avLst/>
          </a:prstGeom>
          <a:solidFill>
            <a:schemeClr val="accent6">
              <a:lumMod val="50000"/>
              <a:alpha val="14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ru-RU" sz="2000" b="1" dirty="0">
                <a:solidFill>
                  <a:srgbClr val="B226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Количество мест для приема на обучение в рамках контрольных цифр (</a:t>
            </a:r>
            <a:r>
              <a:rPr lang="ru-RU" sz="2000" b="1" u="sng" dirty="0" err="1">
                <a:solidFill>
                  <a:srgbClr val="B226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бакалавриат</a:t>
            </a:r>
            <a:r>
              <a:rPr lang="ru-RU" sz="2000" b="1" dirty="0">
                <a:solidFill>
                  <a:srgbClr val="B226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30923" y="1261241"/>
          <a:ext cx="11571890" cy="4866291"/>
        </p:xfrm>
        <a:graphic>
          <a:graphicData uri="http://schemas.openxmlformats.org/drawingml/2006/table">
            <a:tbl>
              <a:tblPr/>
              <a:tblGrid>
                <a:gridCol w="877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1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3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1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5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3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56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65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459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017681">
                <a:tc rowSpan="3">
                  <a:txBody>
                    <a:bodyPr/>
                    <a:lstStyle/>
                    <a:p>
                      <a:pPr marL="1181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</a:txBody>
                  <a:tcPr marL="4226" marR="1811" marT="38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350" marR="381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Направление подготовки </a:t>
                      </a:r>
                    </a:p>
                  </a:txBody>
                  <a:tcPr marL="4226" marR="1811" marT="38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780"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мест приема за </a:t>
                      </a:r>
                    </a:p>
                    <a:p>
                      <a:pPr marL="17780"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счет бюджетных </a:t>
                      </a:r>
                    </a:p>
                    <a:p>
                      <a:pPr marL="17780"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ассигнований федерального </a:t>
                      </a:r>
                    </a:p>
                    <a:p>
                      <a:pPr marL="17780"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 </a:t>
                      </a:r>
                    </a:p>
                  </a:txBody>
                  <a:tcPr marL="4226" marR="1811" marT="38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780"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мест </a:t>
                      </a:r>
                    </a:p>
                    <a:p>
                      <a:pPr marL="17780"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(квота) приема лиц, имеющих особые </a:t>
                      </a:r>
                    </a:p>
                    <a:p>
                      <a:pPr marL="17780"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права</a:t>
                      </a:r>
                    </a:p>
                  </a:txBody>
                  <a:tcPr marL="4226" marR="1811" marT="380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780"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мест </a:t>
                      </a:r>
                    </a:p>
                    <a:p>
                      <a:pPr marL="17780"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(квота) приема </a:t>
                      </a:r>
                    </a:p>
                    <a:p>
                      <a:pPr marL="17780"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целевое </a:t>
                      </a:r>
                    </a:p>
                    <a:p>
                      <a:pPr marL="17780"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обучение</a:t>
                      </a:r>
                    </a:p>
                  </a:txBody>
                  <a:tcPr marL="4226" marR="1811" marT="380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780"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мест приема по </a:t>
                      </a:r>
                    </a:p>
                    <a:p>
                      <a:pPr marL="17780"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отдельной квоте</a:t>
                      </a:r>
                    </a:p>
                  </a:txBody>
                  <a:tcPr marL="4226" marR="1811" marT="380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7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35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</a:t>
                      </a:r>
                    </a:p>
                  </a:txBody>
                  <a:tcPr marL="4226" marR="1811" marT="38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 обучения </a:t>
                      </a:r>
                    </a:p>
                  </a:txBody>
                  <a:tcPr marL="4226" marR="1811" marT="38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 обучения </a:t>
                      </a:r>
                    </a:p>
                  </a:txBody>
                  <a:tcPr marL="4226" marR="1811" marT="380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 обучения </a:t>
                      </a:r>
                    </a:p>
                  </a:txBody>
                  <a:tcPr marL="4226" marR="1811" marT="380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 обучения </a:t>
                      </a:r>
                    </a:p>
                  </a:txBody>
                  <a:tcPr marL="4226" marR="1811" marT="380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0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19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Очная </a:t>
                      </a:r>
                    </a:p>
                  </a:txBody>
                  <a:tcPr marL="4226" marR="1811" marT="380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Очно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заочная</a:t>
                      </a:r>
                    </a:p>
                  </a:txBody>
                  <a:tcPr marL="4226" marR="1811" marT="380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19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Очная</a:t>
                      </a:r>
                    </a:p>
                  </a:txBody>
                  <a:tcPr marL="4226" marR="1811" marT="380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Очно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заочная</a:t>
                      </a:r>
                    </a:p>
                  </a:txBody>
                  <a:tcPr marL="4226" marR="1811" marT="380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19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Очная</a:t>
                      </a:r>
                    </a:p>
                  </a:txBody>
                  <a:tcPr marL="4226" marR="1811" marT="380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Очно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заочная</a:t>
                      </a:r>
                    </a:p>
                  </a:txBody>
                  <a:tcPr marL="4226" marR="1811" marT="380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19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Очная</a:t>
                      </a:r>
                    </a:p>
                  </a:txBody>
                  <a:tcPr marL="4226" marR="1811" marT="380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Очно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заочная</a:t>
                      </a:r>
                    </a:p>
                  </a:txBody>
                  <a:tcPr marL="4226" marR="1811" marT="380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0167">
                <a:tc>
                  <a:txBody>
                    <a:bodyPr/>
                    <a:lstStyle/>
                    <a:p>
                      <a:pPr marL="6350" marR="444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endParaRPr lang="ru-RU" sz="13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" marR="1811" marT="38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tc>
                  <a:txBody>
                    <a:bodyPr/>
                    <a:lstStyle/>
                    <a:p>
                      <a:pPr marL="641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Оренбургский институт </a:t>
                      </a:r>
                    </a:p>
                    <a:p>
                      <a:pPr marL="641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(филиал) Университета </a:t>
                      </a:r>
                    </a:p>
                  </a:txBody>
                  <a:tcPr marL="4226" marR="1811" marT="380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12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" marR="1811" marT="38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54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" marR="1811" marT="38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marL="2349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" marR="1811" marT="38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" marR="1811" marT="38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" marR="1811" marT="38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" marR="1811" marT="38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" marR="1811" marT="38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" marR="1811" marT="38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" marR="1811" marT="38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4022725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68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7650460" y="4256872"/>
            <a:ext cx="4442579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algn="just" defTabSz="1219170" latinLnBrk="1">
              <a:buFont typeface="Wingdings" panose="05000000000000000000" pitchFamily="2" charset="2"/>
              <a:buChar char="q"/>
            </a:pPr>
            <a:endParaRPr lang="en-US" altLang="ko-KR" sz="1467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228594" indent="-228594" algn="just" defTabSz="1219170" latinLnBrk="1">
              <a:buFont typeface="Wingdings" panose="05000000000000000000" pitchFamily="2" charset="2"/>
              <a:buChar char="q"/>
            </a:pPr>
            <a:endParaRPr lang="en-US" altLang="ko-KR" sz="1467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-882" y="423620"/>
            <a:ext cx="12194755" cy="40767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 defTabSz="1219170" latinLnBrk="1"/>
            <a:endParaRPr lang="en-US" sz="1867" b="1" dirty="0">
              <a:solidFill>
                <a:srgbClr val="B226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6" name="Text Placeholder 17"/>
          <p:cNvSpPr txBox="1">
            <a:spLocks/>
          </p:cNvSpPr>
          <p:nvPr/>
        </p:nvSpPr>
        <p:spPr>
          <a:xfrm>
            <a:off x="0" y="270469"/>
            <a:ext cx="12191999" cy="685496"/>
          </a:xfrm>
          <a:prstGeom prst="rect">
            <a:avLst/>
          </a:prstGeom>
          <a:solidFill>
            <a:schemeClr val="accent6">
              <a:lumMod val="50000"/>
              <a:alpha val="14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ru-RU" sz="2000" b="1" dirty="0">
                <a:solidFill>
                  <a:srgbClr val="B226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Количество мест для приема на обучение в рамках контрольных цифр (</a:t>
            </a:r>
            <a:r>
              <a:rPr lang="ru-RU" sz="2000" b="1" u="sng" dirty="0" err="1">
                <a:solidFill>
                  <a:srgbClr val="B226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специалитет</a:t>
            </a:r>
            <a:r>
              <a:rPr lang="ru-RU" sz="2000" b="1" dirty="0">
                <a:solidFill>
                  <a:srgbClr val="B226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67554" y="1450429"/>
          <a:ext cx="11214541" cy="4381732"/>
        </p:xfrm>
        <a:graphic>
          <a:graphicData uri="http://schemas.openxmlformats.org/drawingml/2006/table">
            <a:tbl>
              <a:tblPr/>
              <a:tblGrid>
                <a:gridCol w="817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77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00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00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00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00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500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05533">
                <a:tc rowSpan="4">
                  <a:txBody>
                    <a:bodyPr/>
                    <a:lstStyle/>
                    <a:p>
                      <a:pPr marL="539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</a:txBody>
                  <a:tcPr marL="64371" marR="0" marT="387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350" marR="698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Направление </a:t>
                      </a:r>
                    </a:p>
                    <a:p>
                      <a:pPr marL="6350" marR="698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подготовки </a:t>
                      </a:r>
                    </a:p>
                  </a:txBody>
                  <a:tcPr marL="64371" marR="0" marT="387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6350" indent="-6350"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мест приема за счет бюджетных </a:t>
                      </a:r>
                    </a:p>
                    <a:p>
                      <a:pPr marL="6350" marR="69850" indent="-6350" algn="ctr">
                        <a:lnSpc>
                          <a:spcPct val="107000"/>
                        </a:lnSpc>
                        <a:spcAft>
                          <a:spcPts val="155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ассигнований </a:t>
                      </a:r>
                    </a:p>
                    <a:p>
                      <a:pPr marL="6350" marR="685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федерального бюджета </a:t>
                      </a:r>
                    </a:p>
                  </a:txBody>
                  <a:tcPr marL="64371" marR="0" marT="387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6350" indent="-6350"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780"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мест </a:t>
                      </a:r>
                    </a:p>
                    <a:p>
                      <a:pPr marL="17780"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(квота) приема лиц, имеющих особые </a:t>
                      </a:r>
                    </a:p>
                    <a:p>
                      <a:pPr marL="17780"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права</a:t>
                      </a: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780"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мест </a:t>
                      </a:r>
                    </a:p>
                    <a:p>
                      <a:pPr marL="17780"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(квота) приема на </a:t>
                      </a:r>
                    </a:p>
                    <a:p>
                      <a:pPr marL="17780"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целевое обучение</a:t>
                      </a: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780"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мест </a:t>
                      </a:r>
                    </a:p>
                    <a:p>
                      <a:pPr marL="17780"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приема по </a:t>
                      </a:r>
                    </a:p>
                    <a:p>
                      <a:pPr marL="17780"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отдельной квоте</a:t>
                      </a: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4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98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</a:t>
                      </a:r>
                    </a:p>
                  </a:txBody>
                  <a:tcPr marL="64371" marR="0" marT="387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 обучения </a:t>
                      </a: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 обучения </a:t>
                      </a: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 обучения </a:t>
                      </a: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022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 обучения</a:t>
                      </a: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2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очная</a:t>
                      </a:r>
                    </a:p>
                  </a:txBody>
                  <a:tcPr marL="64371" marR="0" marT="387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заочная</a:t>
                      </a:r>
                    </a:p>
                  </a:txBody>
                  <a:tcPr marL="64371" marR="0" marT="387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очная</a:t>
                      </a:r>
                    </a:p>
                  </a:txBody>
                  <a:tcPr marL="64371" marR="0" marT="387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заочная</a:t>
                      </a:r>
                    </a:p>
                  </a:txBody>
                  <a:tcPr marL="64371" marR="0" marT="387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очная</a:t>
                      </a:r>
                    </a:p>
                  </a:txBody>
                  <a:tcPr marL="64371" marR="0" marT="387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заочная</a:t>
                      </a:r>
                    </a:p>
                  </a:txBody>
                  <a:tcPr marL="64371" marR="0" marT="387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очная</a:t>
                      </a:r>
                    </a:p>
                  </a:txBody>
                  <a:tcPr marL="64371" marR="0" marT="387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заочная</a:t>
                      </a:r>
                    </a:p>
                  </a:txBody>
                  <a:tcPr marL="64371" marR="0" marT="387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6078">
                <a:tc>
                  <a:txBody>
                    <a:bodyPr/>
                    <a:lstStyle/>
                    <a:p>
                      <a:pPr marL="3429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Оренбургский институт (филиал) Университета </a:t>
                      </a: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6921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 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431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6731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6731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6731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6731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6731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6731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6731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683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7650460" y="4256872"/>
            <a:ext cx="4442579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algn="just" defTabSz="1219170" latinLnBrk="1">
              <a:buFont typeface="Wingdings" panose="05000000000000000000" pitchFamily="2" charset="2"/>
              <a:buChar char="q"/>
            </a:pPr>
            <a:endParaRPr lang="en-US" altLang="ko-KR" sz="1467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228594" indent="-228594" algn="just" defTabSz="1219170" latinLnBrk="1">
              <a:buFont typeface="Wingdings" panose="05000000000000000000" pitchFamily="2" charset="2"/>
              <a:buChar char="q"/>
            </a:pPr>
            <a:endParaRPr lang="en-US" altLang="ko-KR" sz="1467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-882" y="423620"/>
            <a:ext cx="12194755" cy="40767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 defTabSz="1219170" latinLnBrk="1"/>
            <a:endParaRPr lang="en-US" sz="1867" b="1" dirty="0">
              <a:solidFill>
                <a:srgbClr val="B226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6" name="Text Placeholder 17"/>
          <p:cNvSpPr txBox="1">
            <a:spLocks/>
          </p:cNvSpPr>
          <p:nvPr/>
        </p:nvSpPr>
        <p:spPr>
          <a:xfrm>
            <a:off x="0" y="259959"/>
            <a:ext cx="12191999" cy="685496"/>
          </a:xfrm>
          <a:prstGeom prst="rect">
            <a:avLst/>
          </a:prstGeom>
          <a:solidFill>
            <a:schemeClr val="accent6">
              <a:lumMod val="50000"/>
              <a:alpha val="14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ru-RU" sz="2000" b="1" dirty="0">
                <a:solidFill>
                  <a:srgbClr val="B226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Стоимость обучения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875280"/>
              </p:ext>
            </p:extLst>
          </p:nvPr>
        </p:nvGraphicFramePr>
        <p:xfrm>
          <a:off x="536024" y="1512559"/>
          <a:ext cx="11330156" cy="4401463"/>
        </p:xfrm>
        <a:graphic>
          <a:graphicData uri="http://schemas.openxmlformats.org/drawingml/2006/table">
            <a:tbl>
              <a:tblPr/>
              <a:tblGrid>
                <a:gridCol w="817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6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8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1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6950">
                <a:tc>
                  <a:txBody>
                    <a:bodyPr/>
                    <a:lstStyle/>
                    <a:p>
                      <a:pPr marL="539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</a:txBody>
                  <a:tcPr marL="64371" marR="0" marT="387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698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Направление подготовки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уровень </a:t>
                      </a:r>
                    </a:p>
                    <a:p>
                      <a:pPr marL="6350" marR="698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образования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71" marR="0" marT="387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 обучения </a:t>
                      </a:r>
                    </a:p>
                  </a:txBody>
                  <a:tcPr marL="64371" marR="0" marT="387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 обучения</a:t>
                      </a:r>
                    </a:p>
                  </a:txBody>
                  <a:tcPr marL="64371" marR="0" marT="387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0" indent="-17780" algn="ctr" defTabSz="1219170" rtl="0" eaLnBrk="1" fontAlgn="auto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Стоимость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обучения на 1 курсе ( руб.)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7780"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71" marR="0" marT="387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111">
                <a:tc>
                  <a:txBody>
                    <a:bodyPr/>
                    <a:lstStyle/>
                    <a:p>
                      <a:pPr marL="3429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indent="-6350" algn="l" defTabSz="1219170" rtl="0" eaLnBrk="1" fontAlgn="auto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40.02.01 Право и организация социального обеспечения (уровень подготовки </a:t>
                      </a:r>
                    </a:p>
                    <a:p>
                      <a:pPr marL="6350" marR="0" indent="-6350" algn="l" defTabSz="1219170" rtl="0" eaLnBrk="1" fontAlgn="auto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специалистов среднего звена)</a:t>
                      </a: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69215" indent="-6350" algn="ctr" defTabSz="1219170" rtl="0" eaLnBrk="1" fontAlgn="auto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Очная</a:t>
                      </a:r>
                    </a:p>
                    <a:p>
                      <a:pPr marL="6350" marR="6921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67310" indent="-6350" algn="ctr" defTabSz="1219170" rtl="0" eaLnBrk="1" fontAlgn="auto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года 10 месяцев</a:t>
                      </a:r>
                    </a:p>
                    <a:p>
                      <a:pPr marL="6350" marR="6731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67310" indent="-6350" algn="ctr" defTabSz="1219170" rtl="0" eaLnBrk="1" fontAlgn="auto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r>
                        <a:rPr lang="ru-RU" sz="16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000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350" marR="6731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111">
                <a:tc rowSpan="4">
                  <a:txBody>
                    <a:bodyPr/>
                    <a:lstStyle/>
                    <a:p>
                      <a:pPr marL="3429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350" marR="0" lvl="0" indent="-6350" algn="l" defTabSz="1219170" rtl="0" eaLnBrk="1" fontAlgn="auto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40.03.01 Юриспруденция</a:t>
                      </a:r>
                    </a:p>
                    <a:p>
                      <a:pPr marL="6350" marR="0" indent="-6350" algn="l" defTabSz="1219170" rtl="0" eaLnBrk="1" fontAlgn="auto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(Бакалавриат) </a:t>
                      </a: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" marR="6921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Очная</a:t>
                      </a: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6731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года</a:t>
                      </a: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6731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129 600</a:t>
                      </a: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6731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года (ускоренное)</a:t>
                      </a: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6731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129 600</a:t>
                      </a: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6921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Очно-заочная</a:t>
                      </a:r>
                      <a:b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6731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года 6 месяцев</a:t>
                      </a: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6731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99 600</a:t>
                      </a: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6921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Заочная</a:t>
                      </a:r>
                    </a:p>
                    <a:p>
                      <a:pPr marL="6350" marR="6921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(на</a:t>
                      </a:r>
                      <a:r>
                        <a:rPr lang="ru-RU" sz="16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базе СПО)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6731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года (ускоренное)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72 000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039">
                <a:tc rowSpan="2">
                  <a:txBody>
                    <a:bodyPr/>
                    <a:lstStyle/>
                    <a:p>
                      <a:pPr marL="3429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" marR="0" indent="-6350" algn="l" defTabSz="1219170" rtl="0" eaLnBrk="1" fontAlgn="auto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40.05.01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Правовое обеспечение национальной безопасности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(специализация </a:t>
                      </a:r>
                    </a:p>
                    <a:p>
                      <a:pPr marL="6350" marR="0" indent="-6350" algn="l" defTabSz="1219170" rtl="0" eaLnBrk="1" fontAlgn="auto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Государственно-правовая)</a:t>
                      </a:r>
                    </a:p>
                    <a:p>
                      <a:pPr marL="6350" marR="0" indent="-6350" algn="l" defTabSz="1219170" rtl="0" eaLnBrk="1" fontAlgn="auto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(Специалитет)</a:t>
                      </a: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6921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Очная</a:t>
                      </a: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6731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лет </a:t>
                      </a: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6731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16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600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6921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Заочная</a:t>
                      </a: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6731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лет и 6 месяцев</a:t>
                      </a: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6731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72 000</a:t>
                      </a:r>
                    </a:p>
                  </a:txBody>
                  <a:tcPr marL="64371" marR="0" marT="387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683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7587398" y="4235851"/>
            <a:ext cx="4442579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algn="just" defTabSz="1219170" latinLnBrk="1">
              <a:buFont typeface="Wingdings" panose="05000000000000000000" pitchFamily="2" charset="2"/>
              <a:buChar char="q"/>
            </a:pPr>
            <a:endParaRPr lang="en-US" altLang="ko-KR" sz="1467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228594" indent="-228594" algn="just" defTabSz="1219170" latinLnBrk="1">
              <a:buFont typeface="Wingdings" panose="05000000000000000000" pitchFamily="2" charset="2"/>
              <a:buChar char="q"/>
            </a:pPr>
            <a:endParaRPr lang="en-US" altLang="ko-KR" sz="1467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-882" y="423620"/>
            <a:ext cx="12194755" cy="40767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 defTabSz="1219170" latinLnBrk="1"/>
            <a:endParaRPr lang="en-US" sz="1867" b="1" dirty="0">
              <a:solidFill>
                <a:srgbClr val="B226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6" name="Text Placeholder 17"/>
          <p:cNvSpPr txBox="1">
            <a:spLocks/>
          </p:cNvSpPr>
          <p:nvPr/>
        </p:nvSpPr>
        <p:spPr>
          <a:xfrm>
            <a:off x="1" y="126124"/>
            <a:ext cx="12191999" cy="685496"/>
          </a:xfrm>
          <a:prstGeom prst="rect">
            <a:avLst/>
          </a:prstGeom>
          <a:solidFill>
            <a:schemeClr val="accent6">
              <a:lumMod val="50000"/>
              <a:alpha val="14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ru-RU" sz="2000" b="1" dirty="0">
                <a:solidFill>
                  <a:srgbClr val="B226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Сроки обучения по программам подготовки</a:t>
            </a:r>
            <a:endParaRPr lang="ru-RU" sz="2000" dirty="0">
              <a:solidFill>
                <a:prstClr val="white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944414" y="893380"/>
          <a:ext cx="7830207" cy="1756410"/>
        </p:xfrm>
        <a:graphic>
          <a:graphicData uri="http://schemas.openxmlformats.org/drawingml/2006/table">
            <a:tbl>
              <a:tblPr/>
              <a:tblGrid>
                <a:gridCol w="4309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0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442">
                <a:tc gridSpan="2">
                  <a:txBody>
                    <a:bodyPr/>
                    <a:lstStyle/>
                    <a:p>
                      <a:pPr marL="36195" marR="36195" algn="l" fontAlgn="base">
                        <a:spcAft>
                          <a:spcPts val="0"/>
                        </a:spcAft>
                      </a:pPr>
                      <a:r>
                        <a:rPr lang="ru-RU" sz="1600" b="1" u="none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</a:t>
                      </a:r>
                      <a:r>
                        <a:rPr lang="ru-RU" sz="1600" b="1" u="none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СРЕДНЕГО ПРОФЕССИОНАЛЬНОГО ОБРАЗОВАНИЯ</a:t>
                      </a:r>
                      <a:r>
                        <a:rPr lang="en-US" sz="1600" b="1" u="none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endParaRPr lang="ru-RU" sz="1600" b="1" u="none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8435" marR="178435" marT="178435" marB="178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l" fontAlgn="base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435" marR="178435" marT="178435" marB="178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341">
                <a:tc>
                  <a:txBody>
                    <a:bodyPr/>
                    <a:lstStyle/>
                    <a:p>
                      <a:pPr marL="36195" marR="36195" algn="l" fontAlgn="base">
                        <a:spcAft>
                          <a:spcPts val="0"/>
                        </a:spcAft>
                      </a:pPr>
                      <a:r>
                        <a:rPr lang="ru-RU" sz="1300" b="1" u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 ОБУЧЕНИЯ</a:t>
                      </a:r>
                      <a:endParaRPr lang="ru-RU" sz="1100" b="1" u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435" marR="178435" marT="178435" marB="178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 fontAlgn="base">
                        <a:spcAft>
                          <a:spcPts val="0"/>
                        </a:spcAft>
                      </a:pPr>
                      <a:r>
                        <a:rPr lang="ru-RU" sz="1300" b="1" u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НОРМАТИВНЫЙ СРОК ОБУЧЕНИЯ</a:t>
                      </a:r>
                      <a:endParaRPr lang="ru-RU" sz="1100" b="1" u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435" marR="178435" marT="178435" marB="178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341">
                <a:tc>
                  <a:txBody>
                    <a:bodyPr/>
                    <a:lstStyle/>
                    <a:p>
                      <a:pPr marL="36195" marR="36195" algn="l" fontAlgn="base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Очная форма обучения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435" marR="178435" marT="178435" marB="178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 fontAlgn="base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года 10 месяцев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435" marR="178435" marT="178435" marB="178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944414" y="2575035"/>
          <a:ext cx="7840717" cy="4107180"/>
        </p:xfrm>
        <a:graphic>
          <a:graphicData uri="http://schemas.openxmlformats.org/drawingml/2006/table">
            <a:tbl>
              <a:tblPr/>
              <a:tblGrid>
                <a:gridCol w="431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0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580">
                <a:tc gridSpan="2"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600" b="1" i="0" u="none" cap="all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БАКАЛАВРИАТА:</a:t>
                      </a:r>
                      <a:endParaRPr lang="ru-RU" sz="1600" b="1" i="0" u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435" marR="178435" marT="178435" marB="178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154">
                <a:tc>
                  <a:txBody>
                    <a:bodyPr/>
                    <a:lstStyle/>
                    <a:p>
                      <a:pPr marL="36195" marR="36195" algn="l" fontAlgn="base">
                        <a:spcAft>
                          <a:spcPts val="0"/>
                        </a:spcAft>
                      </a:pPr>
                      <a:r>
                        <a:rPr lang="ru-RU" sz="1300" b="1" u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 ОБУЧЕНИЯ</a:t>
                      </a:r>
                      <a:endParaRPr lang="ru-RU" sz="1100" b="1" u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435" marR="178435" marT="178435" marB="178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 fontAlgn="base">
                        <a:spcAft>
                          <a:spcPts val="0"/>
                        </a:spcAft>
                      </a:pPr>
                      <a:r>
                        <a:rPr lang="ru-RU" sz="1300" b="1" u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НОРМАТИВНЫЙ СРОК ОБУЧЕНИЯ</a:t>
                      </a:r>
                      <a:endParaRPr lang="ru-RU" sz="1100" b="1" u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435" marR="178435" marT="178435" marB="178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154">
                <a:tc>
                  <a:txBody>
                    <a:bodyPr/>
                    <a:lstStyle/>
                    <a:p>
                      <a:pPr marL="36195" marR="36195" algn="l" fontAlgn="base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Очная форма обучения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435" marR="178435" marT="178435" marB="178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 fontAlgn="base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года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435" marR="178435" marT="178435" marB="178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336">
                <a:tc>
                  <a:txBody>
                    <a:bodyPr/>
                    <a:lstStyle/>
                    <a:p>
                      <a:pPr marL="36195" marR="36195" algn="l" fontAlgn="base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Очная форма обучения (ускоренное обучение) на </a:t>
                      </a:r>
                    </a:p>
                    <a:p>
                      <a:pPr marL="36195" marR="36195" algn="l" fontAlgn="base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базе среднего профессионального образования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435" marR="178435" marT="178435" marB="178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 fontAlgn="base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года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435" marR="178435" marT="178435" marB="178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336">
                <a:tc>
                  <a:txBody>
                    <a:bodyPr/>
                    <a:lstStyle/>
                    <a:p>
                      <a:pPr marL="36195" marR="36195" indent="0" algn="l" defTabSz="121917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Очно-заочная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форма обучения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435" marR="178435" marT="178435" marB="178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0" algn="l" defTabSz="121917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года 6 месяцев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l" fontAlgn="base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435" marR="178435" marT="178435" marB="178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154">
                <a:tc>
                  <a:txBody>
                    <a:bodyPr/>
                    <a:lstStyle/>
                    <a:p>
                      <a:pPr marL="36195" marR="36195" algn="l" fontAlgn="base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Заочная форма обучения (ускоренное обучение) на базе среднего профессионального образования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435" marR="178435" marT="178435" marB="178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 fontAlgn="base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года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435" marR="178435" marT="178435" marB="178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683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7650460" y="4256872"/>
            <a:ext cx="4442579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algn="just" defTabSz="1219170" latinLnBrk="1">
              <a:buFont typeface="Wingdings" panose="05000000000000000000" pitchFamily="2" charset="2"/>
              <a:buChar char="q"/>
            </a:pPr>
            <a:endParaRPr lang="en-US" altLang="ko-KR" sz="1467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228594" indent="-228594" algn="just" defTabSz="1219170" latinLnBrk="1">
              <a:buFont typeface="Wingdings" panose="05000000000000000000" pitchFamily="2" charset="2"/>
              <a:buChar char="q"/>
            </a:pPr>
            <a:endParaRPr lang="en-US" altLang="ko-KR" sz="1467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-882" y="423620"/>
            <a:ext cx="12194755" cy="40767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 defTabSz="1219170" latinLnBrk="1"/>
            <a:endParaRPr lang="en-US" sz="1867" b="1" dirty="0">
              <a:solidFill>
                <a:srgbClr val="B226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6" name="Text Placeholder 17"/>
          <p:cNvSpPr txBox="1">
            <a:spLocks/>
          </p:cNvSpPr>
          <p:nvPr/>
        </p:nvSpPr>
        <p:spPr>
          <a:xfrm>
            <a:off x="0" y="270469"/>
            <a:ext cx="12191999" cy="685496"/>
          </a:xfrm>
          <a:prstGeom prst="rect">
            <a:avLst/>
          </a:prstGeom>
          <a:solidFill>
            <a:schemeClr val="accent6">
              <a:lumMod val="50000"/>
              <a:alpha val="14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ru-RU" sz="2000" b="1" dirty="0">
                <a:solidFill>
                  <a:srgbClr val="B226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Сроки обучения по программам подготовки</a:t>
            </a:r>
            <a:endParaRPr lang="ru-RU" sz="2000" dirty="0">
              <a:solidFill>
                <a:prstClr val="white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353980" y="2008199"/>
          <a:ext cx="7820034" cy="3102817"/>
        </p:xfrm>
        <a:graphic>
          <a:graphicData uri="http://schemas.openxmlformats.org/drawingml/2006/table">
            <a:tbl>
              <a:tblPr/>
              <a:tblGrid>
                <a:gridCol w="401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8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319">
                <a:tc gridSpan="2"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ru-RU" sz="1800" b="1" cap="all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СПЕЦИАЛИТЕТА: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435" marR="178435" marT="178435" marB="178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161">
                <a:tc>
                  <a:txBody>
                    <a:bodyPr/>
                    <a:lstStyle/>
                    <a:p>
                      <a:pPr marL="36195" marR="36195" algn="l" fontAlgn="base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 ОБУЧЕНИЯ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435" marR="178435" marT="178435" marB="178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 fontAlgn="base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Нормативный срок обучения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435" marR="178435" marT="178435" marB="178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3176">
                <a:tc>
                  <a:txBody>
                    <a:bodyPr/>
                    <a:lstStyle/>
                    <a:p>
                      <a:pPr marL="36195" marR="36195" algn="l" fontAlgn="base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Очная форма обучения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435" marR="178435" marT="178435" marB="178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 fontAlgn="base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лет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435" marR="178435" marT="178435" marB="178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161">
                <a:tc>
                  <a:txBody>
                    <a:bodyPr/>
                    <a:lstStyle/>
                    <a:p>
                      <a:pPr marL="36195" marR="36195" algn="l" fontAlgn="base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Заочная форма обучения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435" marR="178435" marT="178435" marB="178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B62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 fontAlgn="base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лет 6 месяцев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435" marR="178435" marT="178435" marB="178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683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7"/>
          <p:cNvSpPr txBox="1">
            <a:spLocks/>
          </p:cNvSpPr>
          <p:nvPr/>
        </p:nvSpPr>
        <p:spPr>
          <a:xfrm>
            <a:off x="0" y="1898690"/>
            <a:ext cx="12192882" cy="1664001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 algn="just" defTabSz="1219170">
              <a:buFont typeface="Arial" pitchFamily="34" charset="0"/>
              <a:buAutoNum type="arabicParenR"/>
            </a:pPr>
            <a:endParaRPr lang="ru-RU" sz="1600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882" y="423620"/>
            <a:ext cx="12194755" cy="40767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 defTabSz="1219170" latinLnBrk="1"/>
            <a:endParaRPr lang="en-US" sz="1867" b="1" dirty="0">
              <a:solidFill>
                <a:srgbClr val="B226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5" name="Text Placeholder 17"/>
          <p:cNvSpPr txBox="1">
            <a:spLocks/>
          </p:cNvSpPr>
          <p:nvPr/>
        </p:nvSpPr>
        <p:spPr>
          <a:xfrm>
            <a:off x="0" y="270469"/>
            <a:ext cx="12191999" cy="685496"/>
          </a:xfrm>
          <a:prstGeom prst="rect">
            <a:avLst/>
          </a:prstGeom>
          <a:solidFill>
            <a:schemeClr val="accent6">
              <a:lumMod val="50000"/>
              <a:alpha val="14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09585" algn="ctr" defTabSz="1219170">
              <a:spcBef>
                <a:spcPts val="0"/>
              </a:spcBef>
              <a:buNone/>
            </a:pPr>
            <a:r>
              <a:rPr lang="ru-RU" sz="1867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Перечень документов, необходимых для поступления</a:t>
            </a:r>
          </a:p>
        </p:txBody>
      </p:sp>
      <p:sp>
        <p:nvSpPr>
          <p:cNvPr id="37" name="Text Placeholder 18"/>
          <p:cNvSpPr txBox="1">
            <a:spLocks/>
          </p:cNvSpPr>
          <p:nvPr/>
        </p:nvSpPr>
        <p:spPr>
          <a:xfrm>
            <a:off x="3217236" y="1163806"/>
            <a:ext cx="5979316" cy="46529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Бакалавриат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/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специалитет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0109" y="2764222"/>
            <a:ext cx="111830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algn="just" defTabSz="1219170" latinLnBrk="1">
              <a:buFont typeface="Wingdings" panose="05000000000000000000" pitchFamily="2" charset="2"/>
              <a:buChar char="ü"/>
            </a:pPr>
            <a: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документ, удостоверяющий личность, гражданство (паспорт) </a:t>
            </a:r>
            <a:r>
              <a:rPr lang="ru-RU" altLang="ko-KR" b="1" i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(стр. 2-3, 4-5, 19) </a:t>
            </a:r>
          </a:p>
          <a:p>
            <a:pPr marL="228594" indent="-228594" algn="just" defTabSz="1219170" latinLnBrk="1">
              <a:buFont typeface="Wingdings" panose="05000000000000000000" pitchFamily="2" charset="2"/>
              <a:buChar char="ü"/>
            </a:pPr>
            <a: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документ о среднем общем образовании (аттестат 11 классов) или документ о среднем профессиональном образовании и о квалификации (диплом СПО), или документ о высшем образовании и о квалификации (диплом ВУЗа) </a:t>
            </a:r>
            <a:r>
              <a:rPr lang="ru-RU" altLang="ko-KR" b="1" i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(титульный разворот, все страницы с перечнем дисциплин)</a:t>
            </a:r>
          </a:p>
          <a:p>
            <a:pPr marL="228594" indent="-228594" algn="just" defTabSz="1219170" latinLnBrk="1">
              <a:buFont typeface="Wingdings" panose="05000000000000000000" pitchFamily="2" charset="2"/>
              <a:buChar char="ü"/>
            </a:pPr>
            <a:r>
              <a:rPr lang="ru-RU" altLang="ko-KR" b="1" i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Фотографии 3х4 см – 6 шт.</a:t>
            </a:r>
          </a:p>
          <a:p>
            <a:pPr marL="228594" indent="-228594" algn="just" defTabSz="1219170" latinLnBrk="1">
              <a:buFont typeface="Wingdings" panose="05000000000000000000" pitchFamily="2" charset="2"/>
              <a:buChar char="ü"/>
            </a:pPr>
            <a: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СНИЛС </a:t>
            </a:r>
            <a:r>
              <a:rPr lang="ru-RU" altLang="ko-KR" b="1" i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(при наличии) </a:t>
            </a:r>
          </a:p>
          <a:p>
            <a:pPr marL="228594" indent="-228594" algn="just" defTabSz="1219170" latinLnBrk="1">
              <a:buFont typeface="Wingdings" panose="05000000000000000000" pitchFamily="2" charset="2"/>
              <a:buChar char="ü"/>
            </a:pPr>
            <a: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документы, подтверждающие льготы, целевое направление и (или) индивидуальные достижения </a:t>
            </a:r>
            <a:r>
              <a:rPr lang="ru-RU" altLang="ko-KR" b="1" i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(при наличии) </a:t>
            </a:r>
          </a:p>
          <a:p>
            <a:pPr algn="just" defTabSz="1219170" latinLnBrk="1"/>
            <a:endParaRPr lang="en-US" altLang="ko-KR" sz="1400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" y="6243283"/>
            <a:ext cx="12191999" cy="461665"/>
          </a:xfrm>
          <a:prstGeom prst="rect">
            <a:avLst/>
          </a:prstGeom>
          <a:solidFill>
            <a:schemeClr val="accent6">
              <a:lumMod val="50000"/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indent="609585" algn="just" defTabSz="1219170" latinLnBrk="1"/>
            <a:r>
              <a:rPr lang="ru-RU" altLang="ko-KR" sz="1200" b="1" i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При подаче документов поступающие могут подавать оригиналы или копии документов. </a:t>
            </a:r>
          </a:p>
          <a:p>
            <a:pPr indent="609585" algn="just" defTabSz="1219170" latinLnBrk="1"/>
            <a:r>
              <a:rPr lang="ru-RU" altLang="ko-KR" sz="1200" b="1" i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В случае если документы подаются лично поступающим, приемная комиссия выдает расписку в приеме документов.</a:t>
            </a:r>
            <a:endParaRPr lang="en-US" altLang="ko-KR" sz="1200" b="1" i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EE351-0513-41D8-B466-41B496F8B19A}"/>
              </a:ext>
            </a:extLst>
          </p:cNvPr>
          <p:cNvSpPr txBox="1"/>
          <p:nvPr/>
        </p:nvSpPr>
        <p:spPr>
          <a:xfrm>
            <a:off x="536895" y="4311941"/>
            <a:ext cx="10435905" cy="134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5411341" y="1683316"/>
            <a:ext cx="1304770" cy="965291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28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" y="1412777"/>
            <a:ext cx="12191999" cy="584771"/>
          </a:xfrm>
          <a:prstGeom prst="rect">
            <a:avLst/>
          </a:prstGeom>
          <a:solidFill>
            <a:schemeClr val="accent6">
              <a:lumMod val="50000"/>
              <a:alpha val="16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pPr indent="609585" algn="ctr"/>
            <a:r>
              <a:rPr lang="ru-RU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Поступающий подает в Университет одно заявление о приеме на бюджетные места и одно заявление о приеме на платные места</a:t>
            </a:r>
            <a:endParaRPr lang="en-US" altLang="ko-KR" sz="1500" b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56659"/>
            <a:ext cx="12192000" cy="685903"/>
          </a:xfrm>
          <a:prstGeom prst="rect">
            <a:avLst/>
          </a:prstGeom>
          <a:solidFill>
            <a:schemeClr val="accent6">
              <a:lumMod val="50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37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Заявление о приеме </a:t>
            </a:r>
            <a:endParaRPr lang="ko-KR" altLang="en-US" sz="37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7748" y="4197085"/>
            <a:ext cx="4128459" cy="1446546"/>
          </a:xfrm>
          <a:prstGeom prst="rect">
            <a:avLst/>
          </a:prstGeom>
          <a:solidFill>
            <a:srgbClr val="FFFCFB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Одно заявление о приеме </a:t>
            </a:r>
          </a:p>
          <a:p>
            <a:pPr algn="ctr"/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на все направления подготовки и специальности 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748" y="2917516"/>
            <a:ext cx="4128459" cy="533480"/>
          </a:xfrm>
          <a:prstGeom prst="rect">
            <a:avLst/>
          </a:prstGeom>
          <a:solidFill>
            <a:srgbClr val="FFFCFB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altLang="ko-KR" sz="2700" b="1" dirty="0">
                <a:solidFill>
                  <a:srgbClr val="80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Бюджетные места</a:t>
            </a:r>
            <a:endParaRPr lang="en-US" altLang="ko-KR" sz="2700" b="1" dirty="0">
              <a:solidFill>
                <a:srgbClr val="80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2117" y="2917516"/>
            <a:ext cx="4128459" cy="533480"/>
          </a:xfrm>
          <a:prstGeom prst="rect">
            <a:avLst/>
          </a:prstGeom>
          <a:solidFill>
            <a:srgbClr val="FFFCFB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altLang="ko-KR" sz="2700" b="1" dirty="0">
                <a:solidFill>
                  <a:srgbClr val="80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Платные места</a:t>
            </a:r>
            <a:endParaRPr lang="en-US" altLang="ko-KR" sz="2700" b="1" dirty="0">
              <a:solidFill>
                <a:srgbClr val="80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495600" y="3608053"/>
            <a:ext cx="960107" cy="384043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8736293" y="3608053"/>
            <a:ext cx="960107" cy="384043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152117" y="4197085"/>
            <a:ext cx="4128459" cy="1446546"/>
          </a:xfrm>
          <a:prstGeom prst="rect">
            <a:avLst/>
          </a:prstGeom>
          <a:solidFill>
            <a:srgbClr val="FFFCFB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lvl="0" algn="ctr"/>
            <a:r>
              <a:rPr lang="ru-RU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Одно заявление о приеме  </a:t>
            </a:r>
          </a:p>
          <a:p>
            <a:pPr lvl="0" algn="ctr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на все направления подготовки и специальности </a:t>
            </a:r>
            <a:endParaRPr lang="en-US" altLang="ko-KR" sz="16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90971"/>
            <a:ext cx="768085" cy="6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51742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Другая 2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E08A6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2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9140</TotalTime>
  <Words>2465</Words>
  <Application>Microsoft Office PowerPoint</Application>
  <PresentationFormat>Широкоэкранный</PresentationFormat>
  <Paragraphs>536</Paragraphs>
  <Slides>24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Georgia</vt:lpstr>
      <vt:lpstr>Roboto</vt:lpstr>
      <vt:lpstr>Times New Roman</vt:lpstr>
      <vt:lpstr>Wingdings</vt:lpstr>
      <vt:lpstr>Contents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Гордикова Анна Александровна</dc:creator>
  <cp:lastModifiedBy>Муртазина Юлия Валерьевна</cp:lastModifiedBy>
  <cp:revision>109</cp:revision>
  <dcterms:created xsi:type="dcterms:W3CDTF">2023-03-16T13:36:23Z</dcterms:created>
  <dcterms:modified xsi:type="dcterms:W3CDTF">2023-11-27T10:59:50Z</dcterms:modified>
</cp:coreProperties>
</file>